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1"/>
  </p:notesMasterIdLst>
  <p:sldIdLst>
    <p:sldId id="256" r:id="rId2"/>
    <p:sldId id="257" r:id="rId3"/>
    <p:sldId id="309" r:id="rId4"/>
    <p:sldId id="302" r:id="rId5"/>
    <p:sldId id="306" r:id="rId6"/>
    <p:sldId id="282" r:id="rId7"/>
    <p:sldId id="303" r:id="rId8"/>
    <p:sldId id="299" r:id="rId9"/>
    <p:sldId id="304" r:id="rId10"/>
    <p:sldId id="292" r:id="rId11"/>
    <p:sldId id="294" r:id="rId12"/>
    <p:sldId id="295" r:id="rId13"/>
    <p:sldId id="305" r:id="rId14"/>
    <p:sldId id="293" r:id="rId15"/>
    <p:sldId id="308" r:id="rId16"/>
    <p:sldId id="298" r:id="rId17"/>
    <p:sldId id="307" r:id="rId18"/>
    <p:sldId id="296" r:id="rId19"/>
    <p:sldId id="300" r:id="rId20"/>
  </p:sldIdLst>
  <p:sldSz cx="12192000" cy="6858000"/>
  <p:notesSz cx="6858000" cy="9144000"/>
  <p:custShowLst>
    <p:custShow name="UniversityGap" id="0">
      <p:sldLst>
        <p:sld r:id="rId19"/>
      </p:sldLst>
    </p:custShow>
    <p:custShow name="FA" id="1">
      <p:sldLst>
        <p:sld r:id="rId20"/>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876D"/>
    <a:srgbClr val="FFDDD4"/>
    <a:srgbClr val="FDF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6385"/>
  </p:normalViewPr>
  <p:slideViewPr>
    <p:cSldViewPr snapToGrid="0">
      <p:cViewPr varScale="1">
        <p:scale>
          <a:sx n="93" d="100"/>
          <a:sy n="93" d="100"/>
        </p:scale>
        <p:origin x="216" y="232"/>
      </p:cViewPr>
      <p:guideLst/>
    </p:cSldViewPr>
  </p:slideViewPr>
  <p:outlineViewPr>
    <p:cViewPr>
      <p:scale>
        <a:sx n="33" d="100"/>
        <a:sy n="33" d="100"/>
      </p:scale>
      <p:origin x="0" y="-53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dmin\Documents\A-DOC\OKTATAS\ELTE\A%20-%20Hallgat&#243;k\DOCTORAL%20level\Huang%20Min\UIC-TSE%20project\Research\Business%20education%20research\Student%20survey\Calculations\2025.11.0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huangmin/Desktop/ELTE/Conference%20presentation%20/ONK%20Conference/2025.11.0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huangmin/Desktop/ELTE/Conference%20presentation%20/ONK%20Conference/2025.11.0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dmin\Documents\A-DOC\OKTATAS\ELTE\A%20-%20Hallgat&#243;k\DOCTORAL%20level\Huang%20Min\UIC-TSE%20project\Research\Business%20education%20research\Student%20survey\Calculations\2025.11.08.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ln>
                  <a:noFill/>
                </a:ln>
                <a:solidFill>
                  <a:schemeClr val="tx1">
                    <a:lumMod val="65000"/>
                    <a:lumOff val="35000"/>
                  </a:schemeClr>
                </a:solidFill>
                <a:latin typeface="+mn-lt"/>
                <a:ea typeface="+mn-ea"/>
                <a:cs typeface="+mn-cs"/>
              </a:defRPr>
            </a:pPr>
            <a:r>
              <a:rPr lang="en-GB"/>
              <a:t>Level of satisfaction of students with the teachers who teach them (1-5 scale) in function of the UIC richness of their learning environment</a:t>
            </a:r>
          </a:p>
        </c:rich>
      </c:tx>
      <c:layout>
        <c:manualLayout>
          <c:xMode val="edge"/>
          <c:yMode val="edge"/>
          <c:x val="0.24743899826456239"/>
          <c:y val="1.4550267833768728E-2"/>
        </c:manualLayout>
      </c:layout>
      <c:overlay val="0"/>
      <c:spPr>
        <a:noFill/>
        <a:ln>
          <a:noFill/>
        </a:ln>
        <a:effectLst/>
      </c:spPr>
      <c:txPr>
        <a:bodyPr rot="0" spcFirstLastPara="1" vertOverflow="ellipsis" vert="horz" wrap="square" anchor="ctr" anchorCtr="1"/>
        <a:lstStyle/>
        <a:p>
          <a:pPr>
            <a:defRPr sz="2400" b="0" i="0" u="none" strike="noStrike" kern="1200" spc="0" baseline="0">
              <a:ln>
                <a:noFill/>
              </a:ln>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4.7519644071526333E-2"/>
          <c:y val="0.22969144457617763"/>
          <c:w val="0.88948631421072366"/>
          <c:h val="0.57575428913062532"/>
        </c:manualLayout>
      </c:layout>
      <c:barChart>
        <c:barDir val="col"/>
        <c:grouping val="clustered"/>
        <c:varyColors val="0"/>
        <c:ser>
          <c:idx val="0"/>
          <c:order val="0"/>
          <c:spPr>
            <a:solidFill>
              <a:schemeClr val="accent1"/>
            </a:solidFill>
            <a:ln>
              <a:noFill/>
            </a:ln>
            <a:effectLst/>
          </c:spPr>
          <c:invertIfNegative val="0"/>
          <c:dLbls>
            <c:dLbl>
              <c:idx val="0"/>
              <c:tx>
                <c:rich>
                  <a:bodyPr/>
                  <a:lstStyle/>
                  <a:p>
                    <a:fld id="{6F1D4D3D-A75E-7949-9A1A-4169EABA2C9D}" type="CELLRANGE">
                      <a:rPr lang="en-US" altLang="zh-CN" dirty="0"/>
                      <a:pPr/>
                      <a:t>[CELLRANGE]</a:t>
                    </a:fld>
                    <a:endParaRPr lang="zh-CN" alt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8499-4526-A720-DB8396B0776E}"/>
                </c:ext>
              </c:extLst>
            </c:dLbl>
            <c:dLbl>
              <c:idx val="1"/>
              <c:tx>
                <c:rich>
                  <a:bodyPr/>
                  <a:lstStyle/>
                  <a:p>
                    <a:fld id="{94C66018-50BF-1E43-BDAF-C060286F8E1F}" type="CELLRANGE">
                      <a:rPr lang="zh-CN" altLang="en-US"/>
                      <a:pPr/>
                      <a:t>[CELLRANGE]</a:t>
                    </a:fld>
                    <a:endParaRPr lang="zh-CN" alt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499-4526-A720-DB8396B0776E}"/>
                </c:ext>
              </c:extLst>
            </c:dLbl>
            <c:spPr>
              <a:noFill/>
              <a:ln>
                <a:noFill/>
              </a:ln>
              <a:effectLst/>
            </c:spPr>
            <c:txPr>
              <a:bodyPr rot="0" spcFirstLastPara="1" vertOverflow="ellipsis" vert="horz" wrap="square" anchor="ctr" anchorCtr="1"/>
              <a:lstStyle/>
              <a:p>
                <a:pPr>
                  <a:defRPr sz="2000" b="0" i="0" u="none" strike="noStrike" kern="1200" baseline="0">
                    <a:ln>
                      <a:noFill/>
                    </a:ln>
                    <a:solidFill>
                      <a:schemeClr val="tx1">
                        <a:lumMod val="75000"/>
                        <a:lumOff val="25000"/>
                      </a:schemeClr>
                    </a:solidFill>
                    <a:latin typeface="+mn-lt"/>
                    <a:ea typeface="+mn-ea"/>
                    <a:cs typeface="+mn-cs"/>
                  </a:defRPr>
                </a:pPr>
                <a:endParaRPr lang="hu-HU"/>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Happiness!$B$4:$B$5</c:f>
              <c:strCache>
                <c:ptCount val="2"/>
                <c:pt idx="0">
                  <c:v>Students studying in less UIC rich learning environment</c:v>
                </c:pt>
                <c:pt idx="1">
                  <c:v>Students studying in more UIC rich learning environment</c:v>
                </c:pt>
              </c:strCache>
            </c:strRef>
          </c:cat>
          <c:val>
            <c:numRef>
              <c:f>Happiness!$C$4:$C$5</c:f>
              <c:numCache>
                <c:formatCode>###0.0000</c:formatCode>
                <c:ptCount val="2"/>
                <c:pt idx="0">
                  <c:v>4.2076677316293987</c:v>
                </c:pt>
                <c:pt idx="1">
                  <c:v>4.4068965517241345</c:v>
                </c:pt>
              </c:numCache>
            </c:numRef>
          </c:val>
          <c:extLst>
            <c:ext xmlns:c15="http://schemas.microsoft.com/office/drawing/2012/chart" uri="{02D57815-91ED-43cb-92C2-25804820EDAC}">
              <c15:datalabelsRange>
                <c15:f>Happiness!$D$4:$D$5</c15:f>
                <c15:dlblRangeCache>
                  <c:ptCount val="2"/>
                  <c:pt idx="0">
                    <c:v>626</c:v>
                  </c:pt>
                  <c:pt idx="1">
                    <c:v>580</c:v>
                  </c:pt>
                </c15:dlblRangeCache>
              </c15:datalabelsRange>
            </c:ext>
            <c:ext xmlns:c16="http://schemas.microsoft.com/office/drawing/2014/chart" uri="{C3380CC4-5D6E-409C-BE32-E72D297353CC}">
              <c16:uniqueId val="{00000002-8499-4526-A720-DB8396B0776E}"/>
            </c:ext>
          </c:extLst>
        </c:ser>
        <c:dLbls>
          <c:showLegendKey val="0"/>
          <c:showVal val="0"/>
          <c:showCatName val="0"/>
          <c:showSerName val="0"/>
          <c:showPercent val="0"/>
          <c:showBubbleSize val="0"/>
        </c:dLbls>
        <c:gapWidth val="219"/>
        <c:overlap val="-27"/>
        <c:axId val="393350640"/>
        <c:axId val="393355440"/>
      </c:barChart>
      <c:catAx>
        <c:axId val="39335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ln>
                  <a:noFill/>
                </a:ln>
                <a:solidFill>
                  <a:schemeClr val="tx1">
                    <a:lumMod val="65000"/>
                    <a:lumOff val="35000"/>
                  </a:schemeClr>
                </a:solidFill>
                <a:latin typeface="+mn-lt"/>
                <a:ea typeface="+mn-ea"/>
                <a:cs typeface="+mn-cs"/>
              </a:defRPr>
            </a:pPr>
            <a:endParaRPr lang="hu-HU"/>
          </a:p>
        </c:txPr>
        <c:crossAx val="393355440"/>
        <c:crosses val="autoZero"/>
        <c:auto val="1"/>
        <c:lblAlgn val="ctr"/>
        <c:lblOffset val="100"/>
        <c:noMultiLvlLbl val="0"/>
      </c:catAx>
      <c:valAx>
        <c:axId val="39335544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ln>
                  <a:noFill/>
                </a:ln>
                <a:solidFill>
                  <a:schemeClr val="accent2">
                    <a:lumMod val="75000"/>
                  </a:schemeClr>
                </a:solidFill>
                <a:latin typeface="+mn-lt"/>
                <a:ea typeface="+mn-ea"/>
                <a:cs typeface="+mn-cs"/>
              </a:defRPr>
            </a:pPr>
            <a:endParaRPr lang="hu-HU"/>
          </a:p>
        </c:txPr>
        <c:crossAx val="393350640"/>
        <c:crosses val="autoZero"/>
        <c:crossBetween val="between"/>
      </c:valAx>
      <c:spPr>
        <a:noFill/>
        <a:ln>
          <a:noFill/>
        </a:ln>
        <a:effectLst/>
      </c:spPr>
    </c:plotArea>
    <c:plotVisOnly val="1"/>
    <c:dispBlanksAs val="gap"/>
    <c:showDLblsOverMax val="0"/>
  </c:chart>
  <c:spPr>
    <a:noFill/>
    <a:ln>
      <a:noFill/>
    </a:ln>
    <a:effectLst/>
  </c:spPr>
  <c:txPr>
    <a:bodyPr/>
    <a:lstStyle/>
    <a:p>
      <a:pPr>
        <a:defRPr sz="2000" baseline="0">
          <a:ln>
            <a:noFill/>
          </a:ln>
        </a:defRPr>
      </a:pPr>
      <a:endParaRPr lang="hu-H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Profiles!$B$7</c:f>
              <c:strCache>
                <c:ptCount val="1"/>
                <c:pt idx="0">
                  <c:v>Teacher “A” (The Accomplished Researcher)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Profiles!$A$8:$A$12</c:f>
              <c:strCache>
                <c:ptCount val="5"/>
                <c:pt idx="0">
                  <c:v>Q5</c:v>
                </c:pt>
                <c:pt idx="1">
                  <c:v>Q6</c:v>
                </c:pt>
                <c:pt idx="2">
                  <c:v>Q7</c:v>
                </c:pt>
                <c:pt idx="3">
                  <c:v>Q8</c:v>
                </c:pt>
                <c:pt idx="4">
                  <c:v>Q9</c:v>
                </c:pt>
              </c:strCache>
            </c:strRef>
          </c:cat>
          <c:val>
            <c:numRef>
              <c:f>Profiles!$B$8:$B$12</c:f>
              <c:numCache>
                <c:formatCode>###0.0</c:formatCode>
                <c:ptCount val="5"/>
                <c:pt idx="0" formatCode="General">
                  <c:v>34.4</c:v>
                </c:pt>
                <c:pt idx="1">
                  <c:v>35.440931780366057</c:v>
                </c:pt>
                <c:pt idx="2" formatCode="General">
                  <c:v>22.3</c:v>
                </c:pt>
                <c:pt idx="3">
                  <c:v>21.862011637572735</c:v>
                </c:pt>
                <c:pt idx="4">
                  <c:v>36.419753086419753</c:v>
                </c:pt>
              </c:numCache>
            </c:numRef>
          </c:val>
          <c:extLst>
            <c:ext xmlns:c16="http://schemas.microsoft.com/office/drawing/2014/chart" uri="{C3380CC4-5D6E-409C-BE32-E72D297353CC}">
              <c16:uniqueId val="{00000000-316D-8745-B863-5F06CA2DADF1}"/>
            </c:ext>
          </c:extLst>
        </c:ser>
        <c:ser>
          <c:idx val="1"/>
          <c:order val="1"/>
          <c:tx>
            <c:strRef>
              <c:f>Profiles!$C$7</c:f>
              <c:strCache>
                <c:ptCount val="1"/>
                <c:pt idx="0">
                  <c:v>Teacher “B” (The Industry Connector)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Profiles!$A$8:$A$12</c:f>
              <c:strCache>
                <c:ptCount val="5"/>
                <c:pt idx="0">
                  <c:v>Q5</c:v>
                </c:pt>
                <c:pt idx="1">
                  <c:v>Q6</c:v>
                </c:pt>
                <c:pt idx="2">
                  <c:v>Q7</c:v>
                </c:pt>
                <c:pt idx="3">
                  <c:v>Q8</c:v>
                </c:pt>
                <c:pt idx="4">
                  <c:v>Q9</c:v>
                </c:pt>
              </c:strCache>
            </c:strRef>
          </c:cat>
          <c:val>
            <c:numRef>
              <c:f>Profiles!$C$8:$C$12</c:f>
              <c:numCache>
                <c:formatCode>###0.0</c:formatCode>
                <c:ptCount val="5"/>
                <c:pt idx="0" formatCode="General">
                  <c:v>65.599999999999994</c:v>
                </c:pt>
                <c:pt idx="1">
                  <c:v>64.559068219633943</c:v>
                </c:pt>
                <c:pt idx="2" formatCode="General">
                  <c:v>77.7</c:v>
                </c:pt>
                <c:pt idx="3">
                  <c:v>78.137988362427265</c:v>
                </c:pt>
                <c:pt idx="4">
                  <c:v>63.580246913580247</c:v>
                </c:pt>
              </c:numCache>
            </c:numRef>
          </c:val>
          <c:extLst>
            <c:ext xmlns:c16="http://schemas.microsoft.com/office/drawing/2014/chart" uri="{C3380CC4-5D6E-409C-BE32-E72D297353CC}">
              <c16:uniqueId val="{00000001-316D-8745-B863-5F06CA2DADF1}"/>
            </c:ext>
          </c:extLst>
        </c:ser>
        <c:dLbls>
          <c:dLblPos val="ctr"/>
          <c:showLegendKey val="0"/>
          <c:showVal val="1"/>
          <c:showCatName val="0"/>
          <c:showSerName val="0"/>
          <c:showPercent val="0"/>
          <c:showBubbleSize val="0"/>
        </c:dLbls>
        <c:gapWidth val="79"/>
        <c:overlap val="100"/>
        <c:axId val="659084000"/>
        <c:axId val="659083520"/>
      </c:barChart>
      <c:catAx>
        <c:axId val="6590840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cap="all" spc="120" normalizeH="0" baseline="0">
                <a:solidFill>
                  <a:schemeClr val="tx1">
                    <a:lumMod val="65000"/>
                    <a:lumOff val="35000"/>
                  </a:schemeClr>
                </a:solidFill>
                <a:latin typeface="+mn-lt"/>
                <a:ea typeface="+mn-ea"/>
                <a:cs typeface="+mn-cs"/>
              </a:defRPr>
            </a:pPr>
            <a:endParaRPr lang="hu-HU"/>
          </a:p>
        </c:txPr>
        <c:crossAx val="659083520"/>
        <c:crosses val="autoZero"/>
        <c:auto val="1"/>
        <c:lblAlgn val="ctr"/>
        <c:lblOffset val="100"/>
        <c:noMultiLvlLbl val="0"/>
      </c:catAx>
      <c:valAx>
        <c:axId val="659083520"/>
        <c:scaling>
          <c:orientation val="minMax"/>
          <c:max val="100"/>
        </c:scaling>
        <c:delete val="1"/>
        <c:axPos val="l"/>
        <c:numFmt formatCode="General" sourceLinked="1"/>
        <c:majorTickMark val="none"/>
        <c:minorTickMark val="none"/>
        <c:tickLblPos val="nextTo"/>
        <c:crossAx val="6590840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hu-HU" sz="1900" baseline="0"/>
              <a:t>The </a:t>
            </a:r>
            <a:r>
              <a:rPr lang="hu-HU" sz="1900" baseline="0" err="1"/>
              <a:t>level</a:t>
            </a:r>
            <a:r>
              <a:rPr lang="hu-HU" sz="1900" baseline="0"/>
              <a:t> of </a:t>
            </a:r>
            <a:r>
              <a:rPr lang="hu-HU" sz="1900" baseline="0" err="1"/>
              <a:t>preference</a:t>
            </a:r>
            <a:r>
              <a:rPr lang="hu-HU" sz="1900" baseline="0"/>
              <a:t> </a:t>
            </a:r>
            <a:r>
              <a:rPr lang="hu-HU" sz="1900" baseline="0" err="1"/>
              <a:t>for</a:t>
            </a:r>
            <a:r>
              <a:rPr lang="hu-HU" sz="1900" baseline="0"/>
              <a:t> UIC </a:t>
            </a:r>
            <a:r>
              <a:rPr lang="hu-HU" sz="1900" baseline="0" err="1"/>
              <a:t>experienced</a:t>
            </a:r>
            <a:r>
              <a:rPr lang="hu-HU" sz="1900" baseline="0"/>
              <a:t> </a:t>
            </a:r>
            <a:r>
              <a:rPr lang="hu-HU" sz="1900" baseline="0" err="1"/>
              <a:t>teachers</a:t>
            </a:r>
            <a:r>
              <a:rPr lang="hu-HU" sz="1900" baseline="0"/>
              <a:t> (</a:t>
            </a:r>
            <a:r>
              <a:rPr lang="hu-HU" sz="1900" baseline="0" err="1"/>
              <a:t>teacher</a:t>
            </a:r>
            <a:r>
              <a:rPr lang="hu-HU" sz="1900" baseline="0"/>
              <a:t> </a:t>
            </a:r>
            <a:r>
              <a:rPr lang="hu-HU" sz="1900" baseline="0" err="1"/>
              <a:t>profile</a:t>
            </a:r>
            <a:r>
              <a:rPr lang="hu-HU" sz="1900" baseline="0"/>
              <a:t> "</a:t>
            </a:r>
            <a:r>
              <a:rPr lang="hu-HU" sz="1900" baseline="0" err="1"/>
              <a:t>B</a:t>
            </a:r>
            <a:r>
              <a:rPr lang="hu-HU" sz="1900" baseline="0"/>
              <a:t>") in </a:t>
            </a:r>
            <a:r>
              <a:rPr lang="hu-HU" sz="1900" baseline="0" err="1"/>
              <a:t>four</a:t>
            </a:r>
            <a:r>
              <a:rPr lang="hu-HU" sz="1900" baseline="0"/>
              <a:t> </a:t>
            </a:r>
            <a:r>
              <a:rPr lang="hu-HU" sz="1900" baseline="0" err="1"/>
              <a:t>categories</a:t>
            </a:r>
            <a:r>
              <a:rPr lang="hu-HU" sz="1900" baseline="0"/>
              <a:t> of </a:t>
            </a:r>
            <a:r>
              <a:rPr lang="hu-HU" sz="1900" baseline="0" err="1"/>
              <a:t>students</a:t>
            </a:r>
            <a:endParaRPr lang="hu-HU" sz="1900" baseline="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hu-HU"/>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dLbl>
              <c:idx val="0"/>
              <c:layout>
                <c:manualLayout>
                  <c:x val="2.1321961620469083E-3"/>
                  <c:y val="-3.4482758620689655E-2"/>
                </c:manualLayout>
              </c:layout>
              <c:tx>
                <c:rich>
                  <a:bodyPr/>
                  <a:lstStyle/>
                  <a:p>
                    <a:fld id="{39EC0D91-4117-B145-9CA1-7040287F97C4}" type="CELLRANGE">
                      <a:rPr lang="en-US" altLang="zh-CN"/>
                      <a:pPr/>
                      <a:t>[CELLRANGE]</a:t>
                    </a:fld>
                    <a:endParaRPr lang="zh-CN" alt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0101-8947-BEB5-24067A6C230A}"/>
                </c:ext>
              </c:extLst>
            </c:dLbl>
            <c:dLbl>
              <c:idx val="1"/>
              <c:layout>
                <c:manualLayout>
                  <c:x val="1.0660980810234541E-2"/>
                  <c:y val="-2.4137931034482696E-2"/>
                </c:manualLayout>
              </c:layout>
              <c:tx>
                <c:rich>
                  <a:bodyPr/>
                  <a:lstStyle/>
                  <a:p>
                    <a:fld id="{59E422FA-07EE-E64F-BA9E-AD516EB022CC}" type="CELLRANGE">
                      <a:rPr lang="en-US" altLang="zh-CN"/>
                      <a:pPr/>
                      <a:t>[CELLRANGE]</a:t>
                    </a:fld>
                    <a:endParaRPr lang="zh-CN" alt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0101-8947-BEB5-24067A6C230A}"/>
                </c:ext>
              </c:extLst>
            </c:dLbl>
            <c:dLbl>
              <c:idx val="2"/>
              <c:layout>
                <c:manualLayout>
                  <c:x val="2.1321961620469083E-3"/>
                  <c:y val="-2.7586206896551755E-2"/>
                </c:manualLayout>
              </c:layout>
              <c:tx>
                <c:rich>
                  <a:bodyPr/>
                  <a:lstStyle/>
                  <a:p>
                    <a:fld id="{05688E11-EACB-5D4B-A820-9AC7CD259D77}" type="CELLRANGE">
                      <a:rPr lang="en-US" altLang="zh-CN"/>
                      <a:pPr/>
                      <a:t>[CELLRANGE]</a:t>
                    </a:fld>
                    <a:endParaRPr lang="zh-CN" alt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0101-8947-BEB5-24067A6C230A}"/>
                </c:ext>
              </c:extLst>
            </c:dLbl>
            <c:dLbl>
              <c:idx val="3"/>
              <c:layout>
                <c:manualLayout>
                  <c:x val="6.3965884861407266E-3"/>
                  <c:y val="-2.7586071137659516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C0363432-84AB-D64D-918F-EC12C390E6BC}" type="CELLRANGE">
                      <a:rPr lang="en-US" altLang="zh-CN"/>
                      <a:pPr>
                        <a:defRPr sz="1100"/>
                      </a:pPr>
                      <a:t>[CELLRANGE]</a:t>
                    </a:fld>
                    <a:endParaRPr lang="zh-CN" altLang="en-US"/>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en-HU"/>
                </a:p>
              </c:txPr>
              <c:showLegendKey val="0"/>
              <c:showVal val="0"/>
              <c:showCatName val="0"/>
              <c:showSerName val="0"/>
              <c:showPercent val="0"/>
              <c:showBubbleSize val="0"/>
              <c:extLst>
                <c:ext xmlns:c15="http://schemas.microsoft.com/office/drawing/2012/chart" uri="{CE6537A1-D6FC-4f65-9D91-7224C49458BB}">
                  <c15:layout>
                    <c:manualLayout>
                      <c:w val="5.740929771838222E-2"/>
                      <c:h val="5.856910127613358E-2"/>
                    </c:manualLayout>
                  </c15:layout>
                  <c15:dlblFieldTable/>
                  <c15:showDataLabelsRange val="1"/>
                </c:ext>
                <c:ext xmlns:c16="http://schemas.microsoft.com/office/drawing/2014/chart" uri="{C3380CC4-5D6E-409C-BE32-E72D297353CC}">
                  <c16:uniqueId val="{00000003-0101-8947-BEB5-24067A6C230A}"/>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hu-HU"/>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Factor!$A$12:$A$15</c:f>
              <c:strCache>
                <c:ptCount val="4"/>
                <c:pt idx="0">
                  <c:v>Indifferent Observers (Low expectation, low doubts)</c:v>
                </c:pt>
                <c:pt idx="1">
                  <c:v>Skeptical Critics (Low expectation, high doubts)</c:v>
                </c:pt>
                <c:pt idx="2">
                  <c:v>Enthusiastic Supporters (High expectation, low doubts)</c:v>
                </c:pt>
                <c:pt idx="3">
                  <c:v>Critical Appreciators (High expectation, high doubts)</c:v>
                </c:pt>
              </c:strCache>
            </c:strRef>
          </c:cat>
          <c:val>
            <c:numRef>
              <c:f>Factor!$B$12:$B$15</c:f>
              <c:numCache>
                <c:formatCode>###0.00</c:formatCode>
                <c:ptCount val="4"/>
                <c:pt idx="0">
                  <c:v>1.6675170068027201</c:v>
                </c:pt>
                <c:pt idx="1">
                  <c:v>1.6199044585987266</c:v>
                </c:pt>
                <c:pt idx="2">
                  <c:v>1.7656190476190481</c:v>
                </c:pt>
                <c:pt idx="3">
                  <c:v>1.7311715481171546</c:v>
                </c:pt>
              </c:numCache>
            </c:numRef>
          </c:val>
          <c:extLst>
            <c:ext xmlns:c15="http://schemas.microsoft.com/office/drawing/2012/chart" uri="{02D57815-91ED-43cb-92C2-25804820EDAC}">
              <c15:datalabelsRange>
                <c15:f>Factor!$C$12:$C$15</c15:f>
                <c15:dlblRangeCache>
                  <c:ptCount val="4"/>
                  <c:pt idx="0">
                    <c:v>196</c:v>
                  </c:pt>
                  <c:pt idx="1">
                    <c:v>314</c:v>
                  </c:pt>
                  <c:pt idx="2">
                    <c:v>350</c:v>
                  </c:pt>
                  <c:pt idx="3">
                    <c:v>239</c:v>
                  </c:pt>
                </c15:dlblRangeCache>
              </c15:datalabelsRange>
            </c:ext>
            <c:ext xmlns:c16="http://schemas.microsoft.com/office/drawing/2014/chart" uri="{C3380CC4-5D6E-409C-BE32-E72D297353CC}">
              <c16:uniqueId val="{00000004-0101-8947-BEB5-24067A6C230A}"/>
            </c:ext>
          </c:extLst>
        </c:ser>
        <c:dLbls>
          <c:showLegendKey val="0"/>
          <c:showVal val="0"/>
          <c:showCatName val="0"/>
          <c:showSerName val="0"/>
          <c:showPercent val="0"/>
          <c:showBubbleSize val="0"/>
        </c:dLbls>
        <c:gapWidth val="150"/>
        <c:shape val="box"/>
        <c:axId val="647632832"/>
        <c:axId val="647618432"/>
        <c:axId val="0"/>
      </c:bar3DChart>
      <c:catAx>
        <c:axId val="6476328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900" b="0" i="0" u="none" strike="noStrike" kern="1200" baseline="0">
                <a:solidFill>
                  <a:schemeClr val="tx1">
                    <a:lumMod val="65000"/>
                    <a:lumOff val="35000"/>
                  </a:schemeClr>
                </a:solidFill>
                <a:latin typeface="+mn-lt"/>
                <a:ea typeface="+mn-ea"/>
                <a:cs typeface="+mn-cs"/>
              </a:defRPr>
            </a:pPr>
            <a:endParaRPr lang="hu-HU"/>
          </a:p>
        </c:txPr>
        <c:crossAx val="647618432"/>
        <c:crosses val="autoZero"/>
        <c:auto val="1"/>
        <c:lblAlgn val="ctr"/>
        <c:lblOffset val="100"/>
        <c:noMultiLvlLbl val="0"/>
      </c:catAx>
      <c:valAx>
        <c:axId val="64761843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2500" b="0" i="0" u="none" strike="noStrike" kern="1200" baseline="0">
                <a:solidFill>
                  <a:schemeClr val="accent2">
                    <a:lumMod val="75000"/>
                  </a:schemeClr>
                </a:solidFill>
                <a:latin typeface="+mn-lt"/>
                <a:ea typeface="+mn-ea"/>
                <a:cs typeface="+mn-cs"/>
              </a:defRPr>
            </a:pPr>
            <a:endParaRPr lang="hu-HU"/>
          </a:p>
        </c:txPr>
        <c:crossAx val="6476328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hu-H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600" b="0" i="0" u="none" strike="noStrike" kern="1200" spc="0" baseline="0">
                <a:solidFill>
                  <a:schemeClr val="tx1">
                    <a:lumMod val="65000"/>
                    <a:lumOff val="35000"/>
                  </a:schemeClr>
                </a:solidFill>
                <a:latin typeface="+mn-lt"/>
                <a:ea typeface="+mn-ea"/>
                <a:cs typeface="+mn-cs"/>
              </a:defRPr>
            </a:pPr>
            <a:r>
              <a:rPr lang="hu-HU" sz="2600"/>
              <a:t>Level of satisfaction of students with teachers in different environments</a:t>
            </a:r>
          </a:p>
        </c:rich>
      </c:tx>
      <c:overlay val="0"/>
      <c:spPr>
        <a:noFill/>
        <a:ln>
          <a:noFill/>
        </a:ln>
        <a:effectLst/>
      </c:spPr>
      <c:txPr>
        <a:bodyPr rot="0" spcFirstLastPara="1" vertOverflow="ellipsis" vert="horz" wrap="square" anchor="ctr" anchorCtr="1"/>
        <a:lstStyle/>
        <a:p>
          <a:pPr>
            <a:defRPr sz="2600" b="0" i="0" u="none" strike="noStrike" kern="1200" spc="0" baseline="0">
              <a:solidFill>
                <a:schemeClr val="tx1">
                  <a:lumMod val="65000"/>
                  <a:lumOff val="35000"/>
                </a:schemeClr>
              </a:solidFill>
              <a:latin typeface="+mn-lt"/>
              <a:ea typeface="+mn-ea"/>
              <a:cs typeface="+mn-cs"/>
            </a:defRPr>
          </a:pPr>
          <a:endParaRPr lang="hu-HU"/>
        </a:p>
      </c:txPr>
    </c:title>
    <c:autoTitleDeleted val="0"/>
    <c:plotArea>
      <c:layout/>
      <c:barChart>
        <c:barDir val="col"/>
        <c:grouping val="clustered"/>
        <c:varyColors val="0"/>
        <c:ser>
          <c:idx val="0"/>
          <c:order val="0"/>
          <c:tx>
            <c:strRef>
              <c:f>Happiness!$B$77</c:f>
              <c:strCache>
                <c:ptCount val="1"/>
                <c:pt idx="0">
                  <c:v>A technical/vocational university/school or a university of applied sciences</c:v>
                </c:pt>
              </c:strCache>
            </c:strRef>
          </c:tx>
          <c:spPr>
            <a:solidFill>
              <a:schemeClr val="accent1"/>
            </a:solidFill>
            <a:ln>
              <a:noFill/>
            </a:ln>
            <a:effectLst/>
          </c:spPr>
          <c:invertIfNegative val="0"/>
          <c:cat>
            <c:strRef>
              <c:f>Happiness!$C$76:$D$76</c:f>
              <c:strCache>
                <c:ptCount val="2"/>
                <c:pt idx="0">
                  <c:v>Less  UIC rich environment</c:v>
                </c:pt>
                <c:pt idx="1">
                  <c:v>More UIC rich enviromnet</c:v>
                </c:pt>
              </c:strCache>
            </c:strRef>
          </c:cat>
          <c:val>
            <c:numRef>
              <c:f>Happiness!$C$77:$D$77</c:f>
              <c:numCache>
                <c:formatCode>###0.00</c:formatCode>
                <c:ptCount val="2"/>
                <c:pt idx="0" formatCode="0.00">
                  <c:v>4.0535714285714306</c:v>
                </c:pt>
                <c:pt idx="1">
                  <c:v>4.2962962962962976</c:v>
                </c:pt>
              </c:numCache>
            </c:numRef>
          </c:val>
          <c:extLst>
            <c:ext xmlns:c16="http://schemas.microsoft.com/office/drawing/2014/chart" uri="{C3380CC4-5D6E-409C-BE32-E72D297353CC}">
              <c16:uniqueId val="{00000000-227D-48CD-946F-7589BFC1873D}"/>
            </c:ext>
          </c:extLst>
        </c:ser>
        <c:ser>
          <c:idx val="1"/>
          <c:order val="1"/>
          <c:tx>
            <c:strRef>
              <c:f>Happiness!$B$78</c:f>
              <c:strCache>
                <c:ptCount val="1"/>
                <c:pt idx="0">
                  <c:v>A large comprehensive/research university with several faculties</c:v>
                </c:pt>
              </c:strCache>
            </c:strRef>
          </c:tx>
          <c:spPr>
            <a:solidFill>
              <a:schemeClr val="accent2"/>
            </a:solidFill>
            <a:ln>
              <a:noFill/>
            </a:ln>
            <a:effectLst/>
          </c:spPr>
          <c:invertIfNegative val="0"/>
          <c:cat>
            <c:strRef>
              <c:f>Happiness!$C$76:$D$76</c:f>
              <c:strCache>
                <c:ptCount val="2"/>
                <c:pt idx="0">
                  <c:v>Less  UIC rich environment</c:v>
                </c:pt>
                <c:pt idx="1">
                  <c:v>More UIC rich enviromnet</c:v>
                </c:pt>
              </c:strCache>
            </c:strRef>
          </c:cat>
          <c:val>
            <c:numRef>
              <c:f>Happiness!$C$78:$D$78</c:f>
              <c:numCache>
                <c:formatCode>###0.00</c:formatCode>
                <c:ptCount val="2"/>
                <c:pt idx="0" formatCode="0.00">
                  <c:v>4.256653992395437</c:v>
                </c:pt>
                <c:pt idx="1">
                  <c:v>4.432489451476795</c:v>
                </c:pt>
              </c:numCache>
            </c:numRef>
          </c:val>
          <c:extLst>
            <c:ext xmlns:c16="http://schemas.microsoft.com/office/drawing/2014/chart" uri="{C3380CC4-5D6E-409C-BE32-E72D297353CC}">
              <c16:uniqueId val="{00000001-227D-48CD-946F-7589BFC1873D}"/>
            </c:ext>
          </c:extLst>
        </c:ser>
        <c:dLbls>
          <c:showLegendKey val="0"/>
          <c:showVal val="0"/>
          <c:showCatName val="0"/>
          <c:showSerName val="0"/>
          <c:showPercent val="0"/>
          <c:showBubbleSize val="0"/>
        </c:dLbls>
        <c:gapWidth val="219"/>
        <c:overlap val="-27"/>
        <c:axId val="647616992"/>
        <c:axId val="647616032"/>
      </c:barChart>
      <c:catAx>
        <c:axId val="647616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hu-HU"/>
          </a:p>
        </c:txPr>
        <c:crossAx val="647616032"/>
        <c:crosses val="autoZero"/>
        <c:auto val="1"/>
        <c:lblAlgn val="ctr"/>
        <c:lblOffset val="100"/>
        <c:noMultiLvlLbl val="0"/>
      </c:catAx>
      <c:valAx>
        <c:axId val="64761603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hu-HU"/>
          </a:p>
        </c:txPr>
        <c:crossAx val="647616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1C2B13-D66E-534A-BCDF-A6C6903AD349}" type="doc">
      <dgm:prSet loTypeId="urn:microsoft.com/office/officeart/2005/8/layout/matrix2" loCatId="" qsTypeId="urn:microsoft.com/office/officeart/2005/8/quickstyle/simple1" qsCatId="simple" csTypeId="urn:microsoft.com/office/officeart/2005/8/colors/accent1_2" csCatId="accent1" phldr="1"/>
      <dgm:spPr/>
      <dgm:t>
        <a:bodyPr/>
        <a:lstStyle/>
        <a:p>
          <a:endParaRPr lang="en-GB"/>
        </a:p>
      </dgm:t>
    </dgm:pt>
    <dgm:pt modelId="{3DC27553-F18A-0249-BBC0-EEE798003C45}">
      <dgm:prSet phldrT="[Text]" custT="1"/>
      <dgm:spPr/>
      <dgm:t>
        <a:bodyPr/>
        <a:lstStyle/>
        <a:p>
          <a:r>
            <a:rPr lang="en-GB" sz="2400" dirty="0"/>
            <a:t>Sceptical Critics (N=314)</a:t>
          </a:r>
        </a:p>
      </dgm:t>
    </dgm:pt>
    <dgm:pt modelId="{30600E5F-5472-634C-A018-E88C7C1BBDB9}" type="parTrans" cxnId="{B158AC51-846E-314B-8AB1-463C98CBF716}">
      <dgm:prSet/>
      <dgm:spPr/>
      <dgm:t>
        <a:bodyPr/>
        <a:lstStyle/>
        <a:p>
          <a:endParaRPr lang="en-GB"/>
        </a:p>
      </dgm:t>
    </dgm:pt>
    <dgm:pt modelId="{A9982AB6-B9AB-E846-853E-36B3B94AC477}" type="sibTrans" cxnId="{B158AC51-846E-314B-8AB1-463C98CBF716}">
      <dgm:prSet/>
      <dgm:spPr/>
      <dgm:t>
        <a:bodyPr/>
        <a:lstStyle/>
        <a:p>
          <a:endParaRPr lang="en-GB"/>
        </a:p>
      </dgm:t>
    </dgm:pt>
    <dgm:pt modelId="{714AF42A-F294-2E43-AE2C-AF576F2EC15D}">
      <dgm:prSet phldrT="[Text]" custT="1"/>
      <dgm:spPr/>
      <dgm:t>
        <a:bodyPr/>
        <a:lstStyle/>
        <a:p>
          <a:r>
            <a:rPr lang="en-GB" sz="2400" dirty="0"/>
            <a:t>Critical appreciators</a:t>
          </a:r>
        </a:p>
        <a:p>
          <a:r>
            <a:rPr lang="en-GB" sz="2400" dirty="0"/>
            <a:t>(N=239) </a:t>
          </a:r>
        </a:p>
      </dgm:t>
    </dgm:pt>
    <dgm:pt modelId="{180ADCDB-771D-6749-8BA7-2B18A06885BE}" type="parTrans" cxnId="{CE618BA1-387A-4143-B2EE-8A1342B40A57}">
      <dgm:prSet/>
      <dgm:spPr/>
      <dgm:t>
        <a:bodyPr/>
        <a:lstStyle/>
        <a:p>
          <a:endParaRPr lang="en-GB"/>
        </a:p>
      </dgm:t>
    </dgm:pt>
    <dgm:pt modelId="{3504A41F-412A-C04A-810E-FFBC1FEBD6E8}" type="sibTrans" cxnId="{CE618BA1-387A-4143-B2EE-8A1342B40A57}">
      <dgm:prSet/>
      <dgm:spPr/>
      <dgm:t>
        <a:bodyPr/>
        <a:lstStyle/>
        <a:p>
          <a:endParaRPr lang="en-GB"/>
        </a:p>
      </dgm:t>
    </dgm:pt>
    <dgm:pt modelId="{C895D601-5E4F-4046-AB7E-E3AF98910912}">
      <dgm:prSet phldrT="[Text]" custT="1"/>
      <dgm:spPr/>
      <dgm:t>
        <a:bodyPr/>
        <a:lstStyle/>
        <a:p>
          <a:r>
            <a:rPr lang="en-GB" sz="2400"/>
            <a:t>Indifferent observers(N=196) </a:t>
          </a:r>
        </a:p>
      </dgm:t>
    </dgm:pt>
    <dgm:pt modelId="{7EC7A57C-528F-514B-92E4-F68DD2ACDA43}" type="parTrans" cxnId="{ED9BEA51-9B11-134B-B2CD-9FE35D9B65FF}">
      <dgm:prSet/>
      <dgm:spPr/>
      <dgm:t>
        <a:bodyPr/>
        <a:lstStyle/>
        <a:p>
          <a:endParaRPr lang="en-GB"/>
        </a:p>
      </dgm:t>
    </dgm:pt>
    <dgm:pt modelId="{5BB75ABD-ADFF-5348-B445-5F502834A1E3}" type="sibTrans" cxnId="{ED9BEA51-9B11-134B-B2CD-9FE35D9B65FF}">
      <dgm:prSet/>
      <dgm:spPr/>
      <dgm:t>
        <a:bodyPr/>
        <a:lstStyle/>
        <a:p>
          <a:endParaRPr lang="en-GB"/>
        </a:p>
      </dgm:t>
    </dgm:pt>
    <dgm:pt modelId="{2A3FF95E-4CA7-1646-B0F0-CA6E19ACEBB9}">
      <dgm:prSet/>
      <dgm:spPr/>
      <dgm:t>
        <a:bodyPr/>
        <a:lstStyle/>
        <a:p>
          <a:r>
            <a:rPr lang="en-GB"/>
            <a:t>Enthusiastic supporters (N=350)</a:t>
          </a:r>
        </a:p>
      </dgm:t>
    </dgm:pt>
    <dgm:pt modelId="{B7746012-A2BD-B548-A18C-68AC0D773927}" type="parTrans" cxnId="{D26C3C94-3AE1-B448-922B-24FA311F2CCB}">
      <dgm:prSet/>
      <dgm:spPr/>
      <dgm:t>
        <a:bodyPr/>
        <a:lstStyle/>
        <a:p>
          <a:endParaRPr lang="en-GB"/>
        </a:p>
      </dgm:t>
    </dgm:pt>
    <dgm:pt modelId="{9EAE42F5-42CE-4042-A456-199243E0B47B}" type="sibTrans" cxnId="{D26C3C94-3AE1-B448-922B-24FA311F2CCB}">
      <dgm:prSet/>
      <dgm:spPr/>
      <dgm:t>
        <a:bodyPr/>
        <a:lstStyle/>
        <a:p>
          <a:endParaRPr lang="en-GB"/>
        </a:p>
      </dgm:t>
    </dgm:pt>
    <dgm:pt modelId="{5F59C1BA-4ECA-0847-B2B3-F1ECD44556A7}">
      <dgm:prSet/>
      <dgm:spPr/>
      <dgm:t>
        <a:bodyPr/>
        <a:lstStyle/>
        <a:p>
          <a:endParaRPr lang="en-GB" dirty="0"/>
        </a:p>
      </dgm:t>
    </dgm:pt>
    <dgm:pt modelId="{ABDC970C-0024-5A4C-A57F-A8F1038515F7}" type="parTrans" cxnId="{5EC409DD-2BDF-F248-AB82-603337454179}">
      <dgm:prSet/>
      <dgm:spPr/>
      <dgm:t>
        <a:bodyPr/>
        <a:lstStyle/>
        <a:p>
          <a:endParaRPr lang="en-GB"/>
        </a:p>
      </dgm:t>
    </dgm:pt>
    <dgm:pt modelId="{B7780596-BF09-AF41-A230-5276DC53DCFD}" type="sibTrans" cxnId="{5EC409DD-2BDF-F248-AB82-603337454179}">
      <dgm:prSet/>
      <dgm:spPr/>
      <dgm:t>
        <a:bodyPr/>
        <a:lstStyle/>
        <a:p>
          <a:endParaRPr lang="en-GB"/>
        </a:p>
      </dgm:t>
    </dgm:pt>
    <dgm:pt modelId="{2CC0D1CC-90E8-244B-B6A6-4D80F29B8C94}" type="pres">
      <dgm:prSet presAssocID="{A91C2B13-D66E-534A-BCDF-A6C6903AD349}" presName="matrix" presStyleCnt="0">
        <dgm:presLayoutVars>
          <dgm:chMax val="1"/>
          <dgm:dir/>
          <dgm:resizeHandles val="exact"/>
        </dgm:presLayoutVars>
      </dgm:prSet>
      <dgm:spPr/>
    </dgm:pt>
    <dgm:pt modelId="{CB502AE5-012F-8741-A3FB-C4D0324B2E69}" type="pres">
      <dgm:prSet presAssocID="{A91C2B13-D66E-534A-BCDF-A6C6903AD349}" presName="axisShape" presStyleLbl="bgShp" presStyleIdx="0" presStyleCnt="1"/>
      <dgm:spPr/>
    </dgm:pt>
    <dgm:pt modelId="{B44F3A7C-AC80-6B4F-8129-488E9BBAC5AF}" type="pres">
      <dgm:prSet presAssocID="{A91C2B13-D66E-534A-BCDF-A6C6903AD349}" presName="rect1" presStyleLbl="node1" presStyleIdx="0" presStyleCnt="4">
        <dgm:presLayoutVars>
          <dgm:chMax val="0"/>
          <dgm:chPref val="0"/>
          <dgm:bulletEnabled val="1"/>
        </dgm:presLayoutVars>
      </dgm:prSet>
      <dgm:spPr/>
    </dgm:pt>
    <dgm:pt modelId="{2426212B-9302-3843-AD4B-6C14B3E4106A}" type="pres">
      <dgm:prSet presAssocID="{A91C2B13-D66E-534A-BCDF-A6C6903AD349}" presName="rect2" presStyleLbl="node1" presStyleIdx="1" presStyleCnt="4" custScaleX="111564" custLinFactNeighborX="6167" custLinFactNeighborY="-1913">
        <dgm:presLayoutVars>
          <dgm:chMax val="0"/>
          <dgm:chPref val="0"/>
          <dgm:bulletEnabled val="1"/>
        </dgm:presLayoutVars>
      </dgm:prSet>
      <dgm:spPr/>
    </dgm:pt>
    <dgm:pt modelId="{C005944A-D69E-7D49-AD85-8513C36665F0}" type="pres">
      <dgm:prSet presAssocID="{A91C2B13-D66E-534A-BCDF-A6C6903AD349}" presName="rect3" presStyleLbl="node1" presStyleIdx="2" presStyleCnt="4">
        <dgm:presLayoutVars>
          <dgm:chMax val="0"/>
          <dgm:chPref val="0"/>
          <dgm:bulletEnabled val="1"/>
        </dgm:presLayoutVars>
      </dgm:prSet>
      <dgm:spPr/>
    </dgm:pt>
    <dgm:pt modelId="{DCED191D-4C96-794A-BE82-4B5DFFA1C1FD}" type="pres">
      <dgm:prSet presAssocID="{A91C2B13-D66E-534A-BCDF-A6C6903AD349}" presName="rect4" presStyleLbl="node1" presStyleIdx="3" presStyleCnt="4">
        <dgm:presLayoutVars>
          <dgm:chMax val="0"/>
          <dgm:chPref val="0"/>
          <dgm:bulletEnabled val="1"/>
        </dgm:presLayoutVars>
      </dgm:prSet>
      <dgm:spPr/>
    </dgm:pt>
  </dgm:ptLst>
  <dgm:cxnLst>
    <dgm:cxn modelId="{070A7A12-6287-914E-B87F-138B5614F6E0}" type="presOf" srcId="{A91C2B13-D66E-534A-BCDF-A6C6903AD349}" destId="{2CC0D1CC-90E8-244B-B6A6-4D80F29B8C94}" srcOrd="0" destOrd="0" presId="urn:microsoft.com/office/officeart/2005/8/layout/matrix2"/>
    <dgm:cxn modelId="{B158AC51-846E-314B-8AB1-463C98CBF716}" srcId="{A91C2B13-D66E-534A-BCDF-A6C6903AD349}" destId="{3DC27553-F18A-0249-BBC0-EEE798003C45}" srcOrd="0" destOrd="0" parTransId="{30600E5F-5472-634C-A018-E88C7C1BBDB9}" sibTransId="{A9982AB6-B9AB-E846-853E-36B3B94AC477}"/>
    <dgm:cxn modelId="{ED9BEA51-9B11-134B-B2CD-9FE35D9B65FF}" srcId="{A91C2B13-D66E-534A-BCDF-A6C6903AD349}" destId="{C895D601-5E4F-4046-AB7E-E3AF98910912}" srcOrd="2" destOrd="0" parTransId="{7EC7A57C-528F-514B-92E4-F68DD2ACDA43}" sibTransId="{5BB75ABD-ADFF-5348-B445-5F502834A1E3}"/>
    <dgm:cxn modelId="{0C84D767-9ACD-8744-97B1-90A0636C8108}" type="presOf" srcId="{C895D601-5E4F-4046-AB7E-E3AF98910912}" destId="{C005944A-D69E-7D49-AD85-8513C36665F0}" srcOrd="0" destOrd="0" presId="urn:microsoft.com/office/officeart/2005/8/layout/matrix2"/>
    <dgm:cxn modelId="{E59A6071-64ED-B84C-BCB2-2CA6425E2BA2}" type="presOf" srcId="{714AF42A-F294-2E43-AE2C-AF576F2EC15D}" destId="{2426212B-9302-3843-AD4B-6C14B3E4106A}" srcOrd="0" destOrd="0" presId="urn:microsoft.com/office/officeart/2005/8/layout/matrix2"/>
    <dgm:cxn modelId="{D26C3C94-3AE1-B448-922B-24FA311F2CCB}" srcId="{A91C2B13-D66E-534A-BCDF-A6C6903AD349}" destId="{2A3FF95E-4CA7-1646-B0F0-CA6E19ACEBB9}" srcOrd="3" destOrd="0" parTransId="{B7746012-A2BD-B548-A18C-68AC0D773927}" sibTransId="{9EAE42F5-42CE-4042-A456-199243E0B47B}"/>
    <dgm:cxn modelId="{CE618BA1-387A-4143-B2EE-8A1342B40A57}" srcId="{A91C2B13-D66E-534A-BCDF-A6C6903AD349}" destId="{714AF42A-F294-2E43-AE2C-AF576F2EC15D}" srcOrd="1" destOrd="0" parTransId="{180ADCDB-771D-6749-8BA7-2B18A06885BE}" sibTransId="{3504A41F-412A-C04A-810E-FFBC1FEBD6E8}"/>
    <dgm:cxn modelId="{49E103BB-C381-F745-813F-2C3F6A645101}" type="presOf" srcId="{2A3FF95E-4CA7-1646-B0F0-CA6E19ACEBB9}" destId="{DCED191D-4C96-794A-BE82-4B5DFFA1C1FD}" srcOrd="0" destOrd="0" presId="urn:microsoft.com/office/officeart/2005/8/layout/matrix2"/>
    <dgm:cxn modelId="{B5DC4CC1-E312-4943-9F81-E404D14558BC}" type="presOf" srcId="{3DC27553-F18A-0249-BBC0-EEE798003C45}" destId="{B44F3A7C-AC80-6B4F-8129-488E9BBAC5AF}" srcOrd="0" destOrd="0" presId="urn:microsoft.com/office/officeart/2005/8/layout/matrix2"/>
    <dgm:cxn modelId="{5EC409DD-2BDF-F248-AB82-603337454179}" srcId="{A91C2B13-D66E-534A-BCDF-A6C6903AD349}" destId="{5F59C1BA-4ECA-0847-B2B3-F1ECD44556A7}" srcOrd="4" destOrd="0" parTransId="{ABDC970C-0024-5A4C-A57F-A8F1038515F7}" sibTransId="{B7780596-BF09-AF41-A230-5276DC53DCFD}"/>
    <dgm:cxn modelId="{6DAC5C7F-42E5-0741-8889-A0C292612729}" type="presParOf" srcId="{2CC0D1CC-90E8-244B-B6A6-4D80F29B8C94}" destId="{CB502AE5-012F-8741-A3FB-C4D0324B2E69}" srcOrd="0" destOrd="0" presId="urn:microsoft.com/office/officeart/2005/8/layout/matrix2"/>
    <dgm:cxn modelId="{1B203E6B-89CE-DF4E-869F-47FD51FE311C}" type="presParOf" srcId="{2CC0D1CC-90E8-244B-B6A6-4D80F29B8C94}" destId="{B44F3A7C-AC80-6B4F-8129-488E9BBAC5AF}" srcOrd="1" destOrd="0" presId="urn:microsoft.com/office/officeart/2005/8/layout/matrix2"/>
    <dgm:cxn modelId="{DCCE17C4-6A41-3240-8DC0-1BAFD33D4623}" type="presParOf" srcId="{2CC0D1CC-90E8-244B-B6A6-4D80F29B8C94}" destId="{2426212B-9302-3843-AD4B-6C14B3E4106A}" srcOrd="2" destOrd="0" presId="urn:microsoft.com/office/officeart/2005/8/layout/matrix2"/>
    <dgm:cxn modelId="{FEF72795-1197-2240-A10E-FF3587A1A298}" type="presParOf" srcId="{2CC0D1CC-90E8-244B-B6A6-4D80F29B8C94}" destId="{C005944A-D69E-7D49-AD85-8513C36665F0}" srcOrd="3" destOrd="0" presId="urn:microsoft.com/office/officeart/2005/8/layout/matrix2"/>
    <dgm:cxn modelId="{F0EEDE1D-1E36-BA4F-9814-AB10AEA79669}" type="presParOf" srcId="{2CC0D1CC-90E8-244B-B6A6-4D80F29B8C94}" destId="{DCED191D-4C96-794A-BE82-4B5DFFA1C1FD}"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502AE5-012F-8741-A3FB-C4D0324B2E69}">
      <dsp:nvSpPr>
        <dsp:cNvPr id="0" name=""/>
        <dsp:cNvSpPr/>
      </dsp:nvSpPr>
      <dsp:spPr>
        <a:xfrm>
          <a:off x="1319546" y="0"/>
          <a:ext cx="4684045" cy="4684045"/>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4F3A7C-AC80-6B4F-8129-488E9BBAC5AF}">
      <dsp:nvSpPr>
        <dsp:cNvPr id="0" name=""/>
        <dsp:cNvSpPr/>
      </dsp:nvSpPr>
      <dsp:spPr>
        <a:xfrm>
          <a:off x="1624008" y="304462"/>
          <a:ext cx="1873618" cy="18736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Sceptical Critics (N=314)</a:t>
          </a:r>
        </a:p>
      </dsp:txBody>
      <dsp:txXfrm>
        <a:off x="1715470" y="395924"/>
        <a:ext cx="1690694" cy="1690694"/>
      </dsp:txXfrm>
    </dsp:sp>
    <dsp:sp modelId="{2426212B-9302-3843-AD4B-6C14B3E4106A}">
      <dsp:nvSpPr>
        <dsp:cNvPr id="0" name=""/>
        <dsp:cNvSpPr/>
      </dsp:nvSpPr>
      <dsp:spPr>
        <a:xfrm>
          <a:off x="3832723" y="268620"/>
          <a:ext cx="2090283" cy="18736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Critical appreciators</a:t>
          </a:r>
        </a:p>
        <a:p>
          <a:pPr marL="0" lvl="0" indent="0" algn="ctr" defTabSz="1066800">
            <a:lnSpc>
              <a:spcPct val="90000"/>
            </a:lnSpc>
            <a:spcBef>
              <a:spcPct val="0"/>
            </a:spcBef>
            <a:spcAft>
              <a:spcPct val="35000"/>
            </a:spcAft>
            <a:buNone/>
          </a:pPr>
          <a:r>
            <a:rPr lang="en-GB" sz="2400" kern="1200" dirty="0"/>
            <a:t>(N=239) </a:t>
          </a:r>
        </a:p>
      </dsp:txBody>
      <dsp:txXfrm>
        <a:off x="3924185" y="360082"/>
        <a:ext cx="1907359" cy="1690694"/>
      </dsp:txXfrm>
    </dsp:sp>
    <dsp:sp modelId="{C005944A-D69E-7D49-AD85-8513C36665F0}">
      <dsp:nvSpPr>
        <dsp:cNvPr id="0" name=""/>
        <dsp:cNvSpPr/>
      </dsp:nvSpPr>
      <dsp:spPr>
        <a:xfrm>
          <a:off x="1624008" y="2505964"/>
          <a:ext cx="1873618" cy="18736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Indifferent observers(N=196) </a:t>
          </a:r>
        </a:p>
      </dsp:txBody>
      <dsp:txXfrm>
        <a:off x="1715470" y="2597426"/>
        <a:ext cx="1690694" cy="1690694"/>
      </dsp:txXfrm>
    </dsp:sp>
    <dsp:sp modelId="{DCED191D-4C96-794A-BE82-4B5DFFA1C1FD}">
      <dsp:nvSpPr>
        <dsp:cNvPr id="0" name=""/>
        <dsp:cNvSpPr/>
      </dsp:nvSpPr>
      <dsp:spPr>
        <a:xfrm>
          <a:off x="3825510" y="2505964"/>
          <a:ext cx="1873618" cy="18736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Enthusiastic supporters (N=350)</a:t>
          </a:r>
        </a:p>
      </dsp:txBody>
      <dsp:txXfrm>
        <a:off x="3916972" y="2597426"/>
        <a:ext cx="1690694" cy="1690694"/>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6DA11E-B753-0646-BCFF-F0A88B2EE0E2}" type="datetimeFigureOut">
              <a:rPr lang="en-HU" smtClean="0"/>
              <a:t>11/27/25</a:t>
            </a:fld>
            <a:endParaRPr lang="en-H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703EB-1479-CA43-8F57-1699E8A98D26}" type="slidenum">
              <a:rPr lang="en-HU" smtClean="0"/>
              <a:t>‹#›</a:t>
            </a:fld>
            <a:endParaRPr lang="en-HU"/>
          </a:p>
        </p:txBody>
      </p:sp>
    </p:spTree>
    <p:extLst>
      <p:ext uri="{BB962C8B-B14F-4D97-AF65-F5344CB8AC3E}">
        <p14:creationId xmlns:p14="http://schemas.microsoft.com/office/powerpoint/2010/main" val="644536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U"/>
          </a:p>
        </p:txBody>
      </p:sp>
      <p:sp>
        <p:nvSpPr>
          <p:cNvPr id="4" name="Slide Number Placeholder 3"/>
          <p:cNvSpPr>
            <a:spLocks noGrp="1"/>
          </p:cNvSpPr>
          <p:nvPr>
            <p:ph type="sldNum" sz="quarter" idx="5"/>
          </p:nvPr>
        </p:nvSpPr>
        <p:spPr/>
        <p:txBody>
          <a:bodyPr/>
          <a:lstStyle/>
          <a:p>
            <a:fld id="{18E703EB-1479-CA43-8F57-1699E8A98D26}" type="slidenum">
              <a:rPr lang="en-HU" smtClean="0"/>
              <a:t>1</a:t>
            </a:fld>
            <a:endParaRPr lang="en-HU"/>
          </a:p>
        </p:txBody>
      </p:sp>
    </p:spTree>
    <p:extLst>
      <p:ext uri="{BB962C8B-B14F-4D97-AF65-F5344CB8AC3E}">
        <p14:creationId xmlns:p14="http://schemas.microsoft.com/office/powerpoint/2010/main" val="29927939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97C25-9BC7-7DC2-2428-AC1BC891D4D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3C127D3-FC71-E44A-4926-63421D5D2678}"/>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7B8337C6-306D-88CA-33B1-8D50C5D30722}"/>
              </a:ext>
            </a:extLst>
          </p:cNvPr>
          <p:cNvSpPr>
            <a:spLocks noGrp="1"/>
          </p:cNvSpPr>
          <p:nvPr>
            <p:ph type="body" idx="1"/>
          </p:nvPr>
        </p:nvSpPr>
        <p:spPr/>
        <p:txBody>
          <a:bodyPr/>
          <a:lstStyle/>
          <a:p>
            <a:r>
              <a:rPr kumimoji="1" lang="en-US" altLang="zh-CN" dirty="0"/>
              <a:t>Using 1-5 level to measure the students satisfaction level</a:t>
            </a:r>
            <a:endParaRPr kumimoji="1" lang="zh-CN" altLang="en-US" dirty="0"/>
          </a:p>
        </p:txBody>
      </p:sp>
      <p:sp>
        <p:nvSpPr>
          <p:cNvPr id="4" name="灯片编号占位符 3">
            <a:extLst>
              <a:ext uri="{FF2B5EF4-FFF2-40B4-BE49-F238E27FC236}">
                <a16:creationId xmlns:a16="http://schemas.microsoft.com/office/drawing/2014/main" id="{9D6F5AA2-D7BD-3C79-F10B-87C3DE07EE36}"/>
              </a:ext>
            </a:extLst>
          </p:cNvPr>
          <p:cNvSpPr>
            <a:spLocks noGrp="1"/>
          </p:cNvSpPr>
          <p:nvPr>
            <p:ph type="sldNum" sz="quarter" idx="5"/>
          </p:nvPr>
        </p:nvSpPr>
        <p:spPr/>
        <p:txBody>
          <a:bodyPr/>
          <a:lstStyle/>
          <a:p>
            <a:fld id="{18E703EB-1479-CA43-8F57-1699E8A98D26}" type="slidenum">
              <a:rPr lang="en-HU" smtClean="0"/>
              <a:t>10</a:t>
            </a:fld>
            <a:endParaRPr lang="en-HU"/>
          </a:p>
        </p:txBody>
      </p:sp>
    </p:spTree>
    <p:extLst>
      <p:ext uri="{BB962C8B-B14F-4D97-AF65-F5344CB8AC3E}">
        <p14:creationId xmlns:p14="http://schemas.microsoft.com/office/powerpoint/2010/main" val="2770274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CE2AD-0C61-2DEA-EEA3-27F8B9C708D5}"/>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FC6133F-84F0-F8D6-2814-57C6677D0AAF}"/>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79098FB0-98C5-9AD1-AEC8-C722586A2235}"/>
              </a:ext>
            </a:extLst>
          </p:cNvPr>
          <p:cNvSpPr>
            <a:spLocks noGrp="1"/>
          </p:cNvSpPr>
          <p:nvPr>
            <p:ph type="body" idx="1"/>
          </p:nvPr>
        </p:nvSpPr>
        <p:spPr/>
        <p:txBody>
          <a:bodyPr/>
          <a:lstStyle/>
          <a:p>
            <a:r>
              <a:rPr kumimoji="1" lang="en-US" altLang="zh-CN" dirty="0"/>
              <a:t>By using the AI, we create two teacher profiles in questionnaires, </a:t>
            </a:r>
            <a:endParaRPr kumimoji="1" lang="zh-CN" altLang="en-US" dirty="0"/>
          </a:p>
        </p:txBody>
      </p:sp>
      <p:sp>
        <p:nvSpPr>
          <p:cNvPr id="4" name="灯片编号占位符 3">
            <a:extLst>
              <a:ext uri="{FF2B5EF4-FFF2-40B4-BE49-F238E27FC236}">
                <a16:creationId xmlns:a16="http://schemas.microsoft.com/office/drawing/2014/main" id="{128CBE8C-F8C4-94BE-84EE-B93E6C90D4EA}"/>
              </a:ext>
            </a:extLst>
          </p:cNvPr>
          <p:cNvSpPr>
            <a:spLocks noGrp="1"/>
          </p:cNvSpPr>
          <p:nvPr>
            <p:ph type="sldNum" sz="quarter" idx="5"/>
          </p:nvPr>
        </p:nvSpPr>
        <p:spPr/>
        <p:txBody>
          <a:bodyPr/>
          <a:lstStyle/>
          <a:p>
            <a:fld id="{18E703EB-1479-CA43-8F57-1699E8A98D26}" type="slidenum">
              <a:rPr lang="en-HU" smtClean="0"/>
              <a:t>11</a:t>
            </a:fld>
            <a:endParaRPr lang="en-HU"/>
          </a:p>
        </p:txBody>
      </p:sp>
    </p:spTree>
    <p:extLst>
      <p:ext uri="{BB962C8B-B14F-4D97-AF65-F5344CB8AC3E}">
        <p14:creationId xmlns:p14="http://schemas.microsoft.com/office/powerpoint/2010/main" val="19965676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FEF8E-26DA-284D-E98E-F776B0C97EC1}"/>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858436E9-D1F3-0CDA-A099-EA4DFA276E1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CA436B5-6E2B-228A-28E3-5E3540BDD368}"/>
              </a:ext>
            </a:extLst>
          </p:cNvPr>
          <p:cNvSpPr>
            <a:spLocks noGrp="1"/>
          </p:cNvSpPr>
          <p:nvPr>
            <p:ph type="body" idx="1"/>
          </p:nvPr>
        </p:nvSpPr>
        <p:spPr/>
        <p:txBody>
          <a:bodyPr/>
          <a:lstStyle/>
          <a:p>
            <a:r>
              <a:rPr kumimoji="1" lang="en-US" altLang="zh-CN" dirty="0"/>
              <a:t>We were asking 5 questions for students’ preference. </a:t>
            </a:r>
            <a:endParaRPr kumimoji="1" lang="zh-CN" altLang="en-US" dirty="0"/>
          </a:p>
        </p:txBody>
      </p:sp>
      <p:sp>
        <p:nvSpPr>
          <p:cNvPr id="4" name="灯片编号占位符 3">
            <a:extLst>
              <a:ext uri="{FF2B5EF4-FFF2-40B4-BE49-F238E27FC236}">
                <a16:creationId xmlns:a16="http://schemas.microsoft.com/office/drawing/2014/main" id="{EB60841E-21D9-EAC1-EEBE-803CA4FF4BC8}"/>
              </a:ext>
            </a:extLst>
          </p:cNvPr>
          <p:cNvSpPr>
            <a:spLocks noGrp="1"/>
          </p:cNvSpPr>
          <p:nvPr>
            <p:ph type="sldNum" sz="quarter" idx="5"/>
          </p:nvPr>
        </p:nvSpPr>
        <p:spPr/>
        <p:txBody>
          <a:bodyPr/>
          <a:lstStyle/>
          <a:p>
            <a:fld id="{18E703EB-1479-CA43-8F57-1699E8A98D26}" type="slidenum">
              <a:rPr lang="en-HU" smtClean="0"/>
              <a:t>12</a:t>
            </a:fld>
            <a:endParaRPr lang="en-HU"/>
          </a:p>
        </p:txBody>
      </p:sp>
    </p:spTree>
    <p:extLst>
      <p:ext uri="{BB962C8B-B14F-4D97-AF65-F5344CB8AC3E}">
        <p14:creationId xmlns:p14="http://schemas.microsoft.com/office/powerpoint/2010/main" val="16865500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4BDA7-D710-C87F-22A4-B6B22857B018}"/>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05F6DB6C-DDBE-FE2D-9FB2-E3DE3B51449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4095DBE-40A2-2953-701F-C29A1AA1A965}"/>
              </a:ext>
            </a:extLst>
          </p:cNvPr>
          <p:cNvSpPr>
            <a:spLocks noGrp="1"/>
          </p:cNvSpPr>
          <p:nvPr>
            <p:ph type="body" idx="1"/>
          </p:nvPr>
        </p:nvSpPr>
        <p:spPr/>
        <p:txBody>
          <a:bodyPr/>
          <a:lstStyle/>
          <a:p>
            <a:endParaRPr kumimoji="1" lang="zh-CN" altLang="en-US"/>
          </a:p>
        </p:txBody>
      </p:sp>
      <p:sp>
        <p:nvSpPr>
          <p:cNvPr id="4" name="灯片编号占位符 3">
            <a:extLst>
              <a:ext uri="{FF2B5EF4-FFF2-40B4-BE49-F238E27FC236}">
                <a16:creationId xmlns:a16="http://schemas.microsoft.com/office/drawing/2014/main" id="{431E61E5-97BE-CA82-69FF-04385954C6EC}"/>
              </a:ext>
            </a:extLst>
          </p:cNvPr>
          <p:cNvSpPr>
            <a:spLocks noGrp="1"/>
          </p:cNvSpPr>
          <p:nvPr>
            <p:ph type="sldNum" sz="quarter" idx="5"/>
          </p:nvPr>
        </p:nvSpPr>
        <p:spPr/>
        <p:txBody>
          <a:bodyPr/>
          <a:lstStyle/>
          <a:p>
            <a:fld id="{18E703EB-1479-CA43-8F57-1699E8A98D26}" type="slidenum">
              <a:rPr lang="en-HU" smtClean="0"/>
              <a:t>13</a:t>
            </a:fld>
            <a:endParaRPr lang="en-HU"/>
          </a:p>
        </p:txBody>
      </p:sp>
    </p:spTree>
    <p:extLst>
      <p:ext uri="{BB962C8B-B14F-4D97-AF65-F5344CB8AC3E}">
        <p14:creationId xmlns:p14="http://schemas.microsoft.com/office/powerpoint/2010/main" val="3885851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35D09-F4BD-548B-7618-38A0920DBB65}"/>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CC34A00-52BF-5C29-F412-97D23FED7B6A}"/>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6B188CFD-1793-F6A4-F5D3-5DE14755AC74}"/>
              </a:ext>
            </a:extLst>
          </p:cNvPr>
          <p:cNvSpPr>
            <a:spLocks noGrp="1"/>
          </p:cNvSpPr>
          <p:nvPr>
            <p:ph type="body" idx="1"/>
          </p:nvPr>
        </p:nvSpPr>
        <p:spPr/>
        <p:txBody>
          <a:bodyPr/>
          <a:lstStyle/>
          <a:p>
            <a:r>
              <a:rPr kumimoji="1" lang="en-US" altLang="zh-CN" dirty="0"/>
              <a:t>The low value shows the preference for teacher A, and the high value show the preference for teacher B. </a:t>
            </a:r>
            <a:endParaRPr kumimoji="1" lang="zh-CN" altLang="en-US" dirty="0"/>
          </a:p>
        </p:txBody>
      </p:sp>
      <p:sp>
        <p:nvSpPr>
          <p:cNvPr id="4" name="灯片编号占位符 3">
            <a:extLst>
              <a:ext uri="{FF2B5EF4-FFF2-40B4-BE49-F238E27FC236}">
                <a16:creationId xmlns:a16="http://schemas.microsoft.com/office/drawing/2014/main" id="{A1C4F35B-60D5-3061-797C-736639D1A85E}"/>
              </a:ext>
            </a:extLst>
          </p:cNvPr>
          <p:cNvSpPr>
            <a:spLocks noGrp="1"/>
          </p:cNvSpPr>
          <p:nvPr>
            <p:ph type="sldNum" sz="quarter" idx="5"/>
          </p:nvPr>
        </p:nvSpPr>
        <p:spPr/>
        <p:txBody>
          <a:bodyPr/>
          <a:lstStyle/>
          <a:p>
            <a:fld id="{18E703EB-1479-CA43-8F57-1699E8A98D26}" type="slidenum">
              <a:rPr lang="en-HU" smtClean="0"/>
              <a:t>14</a:t>
            </a:fld>
            <a:endParaRPr lang="en-HU"/>
          </a:p>
        </p:txBody>
      </p:sp>
    </p:spTree>
    <p:extLst>
      <p:ext uri="{BB962C8B-B14F-4D97-AF65-F5344CB8AC3E}">
        <p14:creationId xmlns:p14="http://schemas.microsoft.com/office/powerpoint/2010/main" val="651551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DD2C6-14F3-A268-409B-E2DEB1CBBF35}"/>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6A41F9FA-F0F5-FFD3-0E4B-B7F4389B85E4}"/>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4EAA1ACF-933F-49A9-2544-AA8F7B95A0DF}"/>
              </a:ext>
            </a:extLst>
          </p:cNvPr>
          <p:cNvSpPr>
            <a:spLocks noGrp="1"/>
          </p:cNvSpPr>
          <p:nvPr>
            <p:ph type="body" idx="1"/>
          </p:nvPr>
        </p:nvSpPr>
        <p:spPr/>
        <p:txBody>
          <a:bodyPr/>
          <a:lstStyle/>
          <a:p>
            <a:endParaRPr kumimoji="1" lang="zh-CN" altLang="en-US" dirty="0"/>
          </a:p>
        </p:txBody>
      </p:sp>
      <p:sp>
        <p:nvSpPr>
          <p:cNvPr id="4" name="灯片编号占位符 3">
            <a:extLst>
              <a:ext uri="{FF2B5EF4-FFF2-40B4-BE49-F238E27FC236}">
                <a16:creationId xmlns:a16="http://schemas.microsoft.com/office/drawing/2014/main" id="{725E6E1B-5EA3-574D-8083-1069B06AA6E9}"/>
              </a:ext>
            </a:extLst>
          </p:cNvPr>
          <p:cNvSpPr>
            <a:spLocks noGrp="1"/>
          </p:cNvSpPr>
          <p:nvPr>
            <p:ph type="sldNum" sz="quarter" idx="5"/>
          </p:nvPr>
        </p:nvSpPr>
        <p:spPr/>
        <p:txBody>
          <a:bodyPr/>
          <a:lstStyle/>
          <a:p>
            <a:fld id="{18E703EB-1479-CA43-8F57-1699E8A98D26}" type="slidenum">
              <a:rPr lang="en-HU" smtClean="0"/>
              <a:t>15</a:t>
            </a:fld>
            <a:endParaRPr lang="en-HU"/>
          </a:p>
        </p:txBody>
      </p:sp>
    </p:spTree>
    <p:extLst>
      <p:ext uri="{BB962C8B-B14F-4D97-AF65-F5344CB8AC3E}">
        <p14:creationId xmlns:p14="http://schemas.microsoft.com/office/powerpoint/2010/main" val="2059818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F669A-8FB2-BAC6-9E6D-8D7023D68D5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C12D404-7DB8-34CE-1AD4-B275A53FC0E9}"/>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D0E1B450-B608-29D1-07EF-8189406C51AB}"/>
              </a:ext>
            </a:extLst>
          </p:cNvPr>
          <p:cNvSpPr>
            <a:spLocks noGrp="1"/>
          </p:cNvSpPr>
          <p:nvPr>
            <p:ph type="body" idx="1"/>
          </p:nvPr>
        </p:nvSpPr>
        <p:spPr/>
        <p:txBody>
          <a:bodyPr/>
          <a:lstStyle/>
          <a:p>
            <a:endParaRPr kumimoji="1" lang="zh-CN" altLang="en-US"/>
          </a:p>
        </p:txBody>
      </p:sp>
      <p:sp>
        <p:nvSpPr>
          <p:cNvPr id="4" name="灯片编号占位符 3">
            <a:extLst>
              <a:ext uri="{FF2B5EF4-FFF2-40B4-BE49-F238E27FC236}">
                <a16:creationId xmlns:a16="http://schemas.microsoft.com/office/drawing/2014/main" id="{CFBBFADF-36B6-6D6E-6390-C69B2B0880B5}"/>
              </a:ext>
            </a:extLst>
          </p:cNvPr>
          <p:cNvSpPr>
            <a:spLocks noGrp="1"/>
          </p:cNvSpPr>
          <p:nvPr>
            <p:ph type="sldNum" sz="quarter" idx="5"/>
          </p:nvPr>
        </p:nvSpPr>
        <p:spPr/>
        <p:txBody>
          <a:bodyPr/>
          <a:lstStyle/>
          <a:p>
            <a:fld id="{18E703EB-1479-CA43-8F57-1699E8A98D26}" type="slidenum">
              <a:rPr lang="en-HU" smtClean="0"/>
              <a:t>16</a:t>
            </a:fld>
            <a:endParaRPr lang="en-HU"/>
          </a:p>
        </p:txBody>
      </p:sp>
    </p:spTree>
    <p:extLst>
      <p:ext uri="{BB962C8B-B14F-4D97-AF65-F5344CB8AC3E}">
        <p14:creationId xmlns:p14="http://schemas.microsoft.com/office/powerpoint/2010/main" val="1302335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8DA58-11F6-F9F8-440C-B2DBB2D127B1}"/>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1E2A0523-58A4-C2F6-3DAF-49A10BF17C23}"/>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E7BA76B6-2298-D343-60C5-A48F2BFDC842}"/>
              </a:ext>
            </a:extLst>
          </p:cNvPr>
          <p:cNvSpPr>
            <a:spLocks noGrp="1"/>
          </p:cNvSpPr>
          <p:nvPr>
            <p:ph type="body" idx="1"/>
          </p:nvPr>
        </p:nvSpPr>
        <p:spPr/>
        <p:txBody>
          <a:bodyPr/>
          <a:lstStyle/>
          <a:p>
            <a:r>
              <a:rPr kumimoji="1" lang="en-US" altLang="zh-CN"/>
              <a:t>This research focuses on </a:t>
            </a:r>
            <a:r>
              <a:rPr kumimoji="1" lang="en-US" altLang="zh-CN" err="1"/>
              <a:t>teacehers</a:t>
            </a:r>
            <a:r>
              <a:rPr kumimoji="1" lang="en-US" altLang="zh-CN"/>
              <a:t> </a:t>
            </a:r>
            <a:r>
              <a:rPr kumimoji="1" lang="en-US" altLang="zh-CN" err="1"/>
              <a:t>uic</a:t>
            </a:r>
            <a:r>
              <a:rPr kumimoji="1" lang="en-US" altLang="zh-CN"/>
              <a:t> experience on their teaching and sense of self-efficacy, student will be asked the same research question, this is kind of triangulation of data, this is also a way to increase the </a:t>
            </a:r>
            <a:r>
              <a:rPr kumimoji="1" lang="en-US" altLang="zh-CN" err="1"/>
              <a:t>realiabiltiy</a:t>
            </a:r>
            <a:r>
              <a:rPr kumimoji="1" lang="en-US" altLang="zh-CN"/>
              <a:t> of data. This is also answering professor Edit</a:t>
            </a:r>
            <a:r>
              <a:rPr kumimoji="1" lang="zh-CN" altLang="en-US"/>
              <a:t>‘ </a:t>
            </a:r>
            <a:r>
              <a:rPr kumimoji="1" lang="en-US" altLang="zh-CN"/>
              <a:t>questions. </a:t>
            </a:r>
            <a:endParaRPr kumimoji="1" lang="zh-CN" altLang="en-US"/>
          </a:p>
        </p:txBody>
      </p:sp>
      <p:sp>
        <p:nvSpPr>
          <p:cNvPr id="4" name="灯片编号占位符 3">
            <a:extLst>
              <a:ext uri="{FF2B5EF4-FFF2-40B4-BE49-F238E27FC236}">
                <a16:creationId xmlns:a16="http://schemas.microsoft.com/office/drawing/2014/main" id="{E76F939E-CEB7-A6F0-BDFA-53BFA4500C6C}"/>
              </a:ext>
            </a:extLst>
          </p:cNvPr>
          <p:cNvSpPr>
            <a:spLocks noGrp="1"/>
          </p:cNvSpPr>
          <p:nvPr>
            <p:ph type="sldNum" sz="quarter" idx="5"/>
          </p:nvPr>
        </p:nvSpPr>
        <p:spPr/>
        <p:txBody>
          <a:bodyPr/>
          <a:lstStyle/>
          <a:p>
            <a:fld id="{18E703EB-1479-CA43-8F57-1699E8A98D26}" type="slidenum">
              <a:rPr lang="en-HU" smtClean="0"/>
              <a:t>18</a:t>
            </a:fld>
            <a:endParaRPr lang="en-HU"/>
          </a:p>
        </p:txBody>
      </p:sp>
    </p:spTree>
    <p:extLst>
      <p:ext uri="{BB962C8B-B14F-4D97-AF65-F5344CB8AC3E}">
        <p14:creationId xmlns:p14="http://schemas.microsoft.com/office/powerpoint/2010/main" val="3270416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D6F25-F468-F5DD-1F9F-1A5D5B767931}"/>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1CF72CB-7AB2-8AD0-66A8-172CEA4F61D2}"/>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0E98E6CA-CE40-E58E-9EA0-5B6E02A2BD85}"/>
              </a:ext>
            </a:extLst>
          </p:cNvPr>
          <p:cNvSpPr>
            <a:spLocks noGrp="1"/>
          </p:cNvSpPr>
          <p:nvPr>
            <p:ph type="body" idx="1"/>
          </p:nvPr>
        </p:nvSpPr>
        <p:spPr/>
        <p:txBody>
          <a:bodyPr/>
          <a:lstStyle/>
          <a:p>
            <a:r>
              <a:rPr kumimoji="1" lang="en-US" altLang="zh-CN"/>
              <a:t>This research focuses on </a:t>
            </a:r>
            <a:r>
              <a:rPr kumimoji="1" lang="en-US" altLang="zh-CN" err="1"/>
              <a:t>teacehers</a:t>
            </a:r>
            <a:r>
              <a:rPr kumimoji="1" lang="en-US" altLang="zh-CN"/>
              <a:t> </a:t>
            </a:r>
            <a:r>
              <a:rPr kumimoji="1" lang="en-US" altLang="zh-CN" err="1"/>
              <a:t>uic</a:t>
            </a:r>
            <a:r>
              <a:rPr kumimoji="1" lang="en-US" altLang="zh-CN"/>
              <a:t> experience on their teaching and sense of self-efficacy, student will be asked the same research question, this is kind of triangulation of data, this is also a way to increase the </a:t>
            </a:r>
            <a:r>
              <a:rPr kumimoji="1" lang="en-US" altLang="zh-CN" err="1"/>
              <a:t>realiabiltiy</a:t>
            </a:r>
            <a:r>
              <a:rPr kumimoji="1" lang="en-US" altLang="zh-CN"/>
              <a:t> of data. This is also answering professor Edit</a:t>
            </a:r>
            <a:r>
              <a:rPr kumimoji="1" lang="zh-CN" altLang="en-US"/>
              <a:t>‘ </a:t>
            </a:r>
            <a:r>
              <a:rPr kumimoji="1" lang="en-US" altLang="zh-CN"/>
              <a:t>questions. </a:t>
            </a:r>
            <a:endParaRPr kumimoji="1" lang="zh-CN" altLang="en-US"/>
          </a:p>
        </p:txBody>
      </p:sp>
      <p:sp>
        <p:nvSpPr>
          <p:cNvPr id="4" name="灯片编号占位符 3">
            <a:extLst>
              <a:ext uri="{FF2B5EF4-FFF2-40B4-BE49-F238E27FC236}">
                <a16:creationId xmlns:a16="http://schemas.microsoft.com/office/drawing/2014/main" id="{131BF028-AEB5-9CA7-3BC2-30F6D0525803}"/>
              </a:ext>
            </a:extLst>
          </p:cNvPr>
          <p:cNvSpPr>
            <a:spLocks noGrp="1"/>
          </p:cNvSpPr>
          <p:nvPr>
            <p:ph type="sldNum" sz="quarter" idx="5"/>
          </p:nvPr>
        </p:nvSpPr>
        <p:spPr/>
        <p:txBody>
          <a:bodyPr/>
          <a:lstStyle/>
          <a:p>
            <a:fld id="{18E703EB-1479-CA43-8F57-1699E8A98D26}" type="slidenum">
              <a:rPr lang="en-HU" smtClean="0"/>
              <a:t>19</a:t>
            </a:fld>
            <a:endParaRPr lang="en-HU"/>
          </a:p>
        </p:txBody>
      </p:sp>
    </p:spTree>
    <p:extLst>
      <p:ext uri="{BB962C8B-B14F-4D97-AF65-F5344CB8AC3E}">
        <p14:creationId xmlns:p14="http://schemas.microsoft.com/office/powerpoint/2010/main" val="1067272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U"/>
          </a:p>
        </p:txBody>
      </p:sp>
      <p:sp>
        <p:nvSpPr>
          <p:cNvPr id="4" name="Slide Number Placeholder 3"/>
          <p:cNvSpPr>
            <a:spLocks noGrp="1"/>
          </p:cNvSpPr>
          <p:nvPr>
            <p:ph type="sldNum" sz="quarter" idx="5"/>
          </p:nvPr>
        </p:nvSpPr>
        <p:spPr/>
        <p:txBody>
          <a:bodyPr/>
          <a:lstStyle/>
          <a:p>
            <a:fld id="{18E703EB-1479-CA43-8F57-1699E8A98D26}" type="slidenum">
              <a:rPr lang="en-HU" smtClean="0"/>
              <a:t>2</a:t>
            </a:fld>
            <a:endParaRPr lang="en-HU"/>
          </a:p>
        </p:txBody>
      </p:sp>
    </p:spTree>
    <p:extLst>
      <p:ext uri="{BB962C8B-B14F-4D97-AF65-F5344CB8AC3E}">
        <p14:creationId xmlns:p14="http://schemas.microsoft.com/office/powerpoint/2010/main" val="1525978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34883-1F84-67C5-EC16-0D7EA0AEA8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3C99A-A529-032B-5BE5-558283F6BE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1A4F2-7FB1-8D1A-9873-F0C4CF89EADB}"/>
              </a:ext>
            </a:extLst>
          </p:cNvPr>
          <p:cNvSpPr>
            <a:spLocks noGrp="1"/>
          </p:cNvSpPr>
          <p:nvPr>
            <p:ph type="body" idx="1"/>
          </p:nvPr>
        </p:nvSpPr>
        <p:spPr/>
        <p:txBody>
          <a:bodyPr/>
          <a:lstStyle/>
          <a:p>
            <a:endParaRPr lang="en-HU"/>
          </a:p>
        </p:txBody>
      </p:sp>
      <p:sp>
        <p:nvSpPr>
          <p:cNvPr id="4" name="Slide Number Placeholder 3">
            <a:extLst>
              <a:ext uri="{FF2B5EF4-FFF2-40B4-BE49-F238E27FC236}">
                <a16:creationId xmlns:a16="http://schemas.microsoft.com/office/drawing/2014/main" id="{E390C4B2-1DCD-7725-79A5-58B4B9793D1F}"/>
              </a:ext>
            </a:extLst>
          </p:cNvPr>
          <p:cNvSpPr>
            <a:spLocks noGrp="1"/>
          </p:cNvSpPr>
          <p:nvPr>
            <p:ph type="sldNum" sz="quarter" idx="5"/>
          </p:nvPr>
        </p:nvSpPr>
        <p:spPr/>
        <p:txBody>
          <a:bodyPr/>
          <a:lstStyle/>
          <a:p>
            <a:fld id="{18E703EB-1479-CA43-8F57-1699E8A98D26}" type="slidenum">
              <a:rPr lang="en-HU" smtClean="0"/>
              <a:t>3</a:t>
            </a:fld>
            <a:endParaRPr lang="en-HU"/>
          </a:p>
        </p:txBody>
      </p:sp>
    </p:spTree>
    <p:extLst>
      <p:ext uri="{BB962C8B-B14F-4D97-AF65-F5344CB8AC3E}">
        <p14:creationId xmlns:p14="http://schemas.microsoft.com/office/powerpoint/2010/main" val="2806244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U"/>
          </a:p>
        </p:txBody>
      </p:sp>
      <p:sp>
        <p:nvSpPr>
          <p:cNvPr id="4" name="Slide Number Placeholder 3"/>
          <p:cNvSpPr>
            <a:spLocks noGrp="1"/>
          </p:cNvSpPr>
          <p:nvPr>
            <p:ph type="sldNum" sz="quarter" idx="5"/>
          </p:nvPr>
        </p:nvSpPr>
        <p:spPr/>
        <p:txBody>
          <a:bodyPr/>
          <a:lstStyle/>
          <a:p>
            <a:fld id="{18E703EB-1479-CA43-8F57-1699E8A98D26}" type="slidenum">
              <a:rPr lang="en-HU" smtClean="0"/>
              <a:t>4</a:t>
            </a:fld>
            <a:endParaRPr lang="en-HU"/>
          </a:p>
        </p:txBody>
      </p:sp>
    </p:spTree>
    <p:extLst>
      <p:ext uri="{BB962C8B-B14F-4D97-AF65-F5344CB8AC3E}">
        <p14:creationId xmlns:p14="http://schemas.microsoft.com/office/powerpoint/2010/main" val="850880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a:extLst>
            <a:ext uri="{FF2B5EF4-FFF2-40B4-BE49-F238E27FC236}">
              <a16:creationId xmlns:a16="http://schemas.microsoft.com/office/drawing/2014/main" id="{DC441C35-DE09-13FD-2478-39DFA169CF23}"/>
            </a:ext>
          </a:extLst>
        </p:cNvPr>
        <p:cNvGrpSpPr/>
        <p:nvPr/>
      </p:nvGrpSpPr>
      <p:grpSpPr>
        <a:xfrm>
          <a:off x="0" y="0"/>
          <a:ext cx="0" cy="0"/>
          <a:chOff x="0" y="0"/>
          <a:chExt cx="0" cy="0"/>
        </a:xfrm>
      </p:grpSpPr>
      <p:sp>
        <p:nvSpPr>
          <p:cNvPr id="565" name="Google Shape;565;p23:notes">
            <a:extLst>
              <a:ext uri="{FF2B5EF4-FFF2-40B4-BE49-F238E27FC236}">
                <a16:creationId xmlns:a16="http://schemas.microsoft.com/office/drawing/2014/main" id="{5A79395E-9AEA-6ED8-97E2-5EA80A19D5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6" name="Google Shape;566;p23:notes">
            <a:extLst>
              <a:ext uri="{FF2B5EF4-FFF2-40B4-BE49-F238E27FC236}">
                <a16:creationId xmlns:a16="http://schemas.microsoft.com/office/drawing/2014/main" id="{5BBAB760-CAD0-DF7E-A229-8E7D1B020E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0718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6" name="Google Shape;566;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09E5F-1772-4B70-62D9-3E705142B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C3440C-0C81-2272-598B-6C9A83F6E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987993-E64F-B5C0-1391-FCD22D3D8E32}"/>
              </a:ext>
            </a:extLst>
          </p:cNvPr>
          <p:cNvSpPr>
            <a:spLocks noGrp="1"/>
          </p:cNvSpPr>
          <p:nvPr>
            <p:ph type="body" idx="1"/>
          </p:nvPr>
        </p:nvSpPr>
        <p:spPr/>
        <p:txBody>
          <a:bodyPr/>
          <a:lstStyle/>
          <a:p>
            <a:endParaRPr lang="en-HU"/>
          </a:p>
        </p:txBody>
      </p:sp>
      <p:sp>
        <p:nvSpPr>
          <p:cNvPr id="4" name="Slide Number Placeholder 3">
            <a:extLst>
              <a:ext uri="{FF2B5EF4-FFF2-40B4-BE49-F238E27FC236}">
                <a16:creationId xmlns:a16="http://schemas.microsoft.com/office/drawing/2014/main" id="{DDA1C4E8-AD8B-2D06-0921-BA8BBB08CBB0}"/>
              </a:ext>
            </a:extLst>
          </p:cNvPr>
          <p:cNvSpPr>
            <a:spLocks noGrp="1"/>
          </p:cNvSpPr>
          <p:nvPr>
            <p:ph type="sldNum" sz="quarter" idx="5"/>
          </p:nvPr>
        </p:nvSpPr>
        <p:spPr/>
        <p:txBody>
          <a:bodyPr/>
          <a:lstStyle/>
          <a:p>
            <a:fld id="{18E703EB-1479-CA43-8F57-1699E8A98D26}" type="slidenum">
              <a:rPr lang="en-HU" smtClean="0"/>
              <a:t>7</a:t>
            </a:fld>
            <a:endParaRPr lang="en-HU"/>
          </a:p>
        </p:txBody>
      </p:sp>
    </p:spTree>
    <p:extLst>
      <p:ext uri="{BB962C8B-B14F-4D97-AF65-F5344CB8AC3E}">
        <p14:creationId xmlns:p14="http://schemas.microsoft.com/office/powerpoint/2010/main" val="2392455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10E10-BD19-4D9F-7640-F30D90D626E7}"/>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B5A0540-4A61-BD6E-BAAE-1E7B6F65A2E0}"/>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FCAD135-1D25-9AD3-1194-C4991ED603CE}"/>
              </a:ext>
            </a:extLst>
          </p:cNvPr>
          <p:cNvSpPr>
            <a:spLocks noGrp="1"/>
          </p:cNvSpPr>
          <p:nvPr>
            <p:ph type="body" idx="1"/>
          </p:nvPr>
        </p:nvSpPr>
        <p:spPr/>
        <p:txBody>
          <a:bodyPr/>
          <a:lstStyle/>
          <a:p>
            <a:endParaRPr kumimoji="1" lang="zh-CN" altLang="en-US"/>
          </a:p>
        </p:txBody>
      </p:sp>
      <p:sp>
        <p:nvSpPr>
          <p:cNvPr id="4" name="灯片编号占位符 3">
            <a:extLst>
              <a:ext uri="{FF2B5EF4-FFF2-40B4-BE49-F238E27FC236}">
                <a16:creationId xmlns:a16="http://schemas.microsoft.com/office/drawing/2014/main" id="{C97B344D-39F7-A76F-E2A3-D8C592688958}"/>
              </a:ext>
            </a:extLst>
          </p:cNvPr>
          <p:cNvSpPr>
            <a:spLocks noGrp="1"/>
          </p:cNvSpPr>
          <p:nvPr>
            <p:ph type="sldNum" sz="quarter" idx="5"/>
          </p:nvPr>
        </p:nvSpPr>
        <p:spPr/>
        <p:txBody>
          <a:bodyPr/>
          <a:lstStyle/>
          <a:p>
            <a:fld id="{18E703EB-1479-CA43-8F57-1699E8A98D26}" type="slidenum">
              <a:rPr lang="en-HU" smtClean="0"/>
              <a:t>8</a:t>
            </a:fld>
            <a:endParaRPr lang="en-HU"/>
          </a:p>
        </p:txBody>
      </p:sp>
    </p:spTree>
    <p:extLst>
      <p:ext uri="{BB962C8B-B14F-4D97-AF65-F5344CB8AC3E}">
        <p14:creationId xmlns:p14="http://schemas.microsoft.com/office/powerpoint/2010/main" val="1913588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0D4BD-A13A-E2C2-9DB2-3DBB2F86A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E703F6-1B27-8484-1438-2EB16B6C9E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681A47-D06F-8EFC-5C9E-95E9D8C99856}"/>
              </a:ext>
            </a:extLst>
          </p:cNvPr>
          <p:cNvSpPr>
            <a:spLocks noGrp="1"/>
          </p:cNvSpPr>
          <p:nvPr>
            <p:ph type="body" idx="1"/>
          </p:nvPr>
        </p:nvSpPr>
        <p:spPr/>
        <p:txBody>
          <a:bodyPr/>
          <a:lstStyle/>
          <a:p>
            <a:endParaRPr lang="en-HU"/>
          </a:p>
        </p:txBody>
      </p:sp>
      <p:sp>
        <p:nvSpPr>
          <p:cNvPr id="4" name="Slide Number Placeholder 3">
            <a:extLst>
              <a:ext uri="{FF2B5EF4-FFF2-40B4-BE49-F238E27FC236}">
                <a16:creationId xmlns:a16="http://schemas.microsoft.com/office/drawing/2014/main" id="{E9C0157C-12B1-F21E-2A8D-3BA2329595A7}"/>
              </a:ext>
            </a:extLst>
          </p:cNvPr>
          <p:cNvSpPr>
            <a:spLocks noGrp="1"/>
          </p:cNvSpPr>
          <p:nvPr>
            <p:ph type="sldNum" sz="quarter" idx="5"/>
          </p:nvPr>
        </p:nvSpPr>
        <p:spPr/>
        <p:txBody>
          <a:bodyPr/>
          <a:lstStyle/>
          <a:p>
            <a:fld id="{18E703EB-1479-CA43-8F57-1699E8A98D26}" type="slidenum">
              <a:rPr lang="en-HU" smtClean="0"/>
              <a:t>9</a:t>
            </a:fld>
            <a:endParaRPr lang="en-HU"/>
          </a:p>
        </p:txBody>
      </p:sp>
    </p:spTree>
    <p:extLst>
      <p:ext uri="{BB962C8B-B14F-4D97-AF65-F5344CB8AC3E}">
        <p14:creationId xmlns:p14="http://schemas.microsoft.com/office/powerpoint/2010/main" val="242755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2621991-DAF6-5D4D-89AC-AE46908B26B8}" type="datetimeFigureOut">
              <a:rPr lang="en-HU" smtClean="0"/>
              <a:t>11/27/25</a:t>
            </a:fld>
            <a:endParaRPr lang="en-HU"/>
          </a:p>
        </p:txBody>
      </p:sp>
      <p:sp>
        <p:nvSpPr>
          <p:cNvPr id="5" name="Footer Placeholder 4"/>
          <p:cNvSpPr>
            <a:spLocks noGrp="1"/>
          </p:cNvSpPr>
          <p:nvPr>
            <p:ph type="ftr" sz="quarter" idx="11"/>
          </p:nvPr>
        </p:nvSpPr>
        <p:spPr/>
        <p:txBody>
          <a:bodyPr/>
          <a:lstStyle/>
          <a:p>
            <a:endParaRPr lang="en-HU"/>
          </a:p>
        </p:txBody>
      </p:sp>
      <p:sp>
        <p:nvSpPr>
          <p:cNvPr id="6" name="Slide Number Placeholder 5"/>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418398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2621991-DAF6-5D4D-89AC-AE46908B26B8}" type="datetimeFigureOut">
              <a:rPr lang="en-HU" smtClean="0"/>
              <a:t>11/27/25</a:t>
            </a:fld>
            <a:endParaRPr lang="en-HU"/>
          </a:p>
        </p:txBody>
      </p:sp>
      <p:sp>
        <p:nvSpPr>
          <p:cNvPr id="5" name="Footer Placeholder 4"/>
          <p:cNvSpPr>
            <a:spLocks noGrp="1"/>
          </p:cNvSpPr>
          <p:nvPr>
            <p:ph type="ftr" sz="quarter" idx="11"/>
          </p:nvPr>
        </p:nvSpPr>
        <p:spPr/>
        <p:txBody>
          <a:bodyPr/>
          <a:lstStyle/>
          <a:p>
            <a:endParaRPr lang="en-HU"/>
          </a:p>
        </p:txBody>
      </p:sp>
      <p:sp>
        <p:nvSpPr>
          <p:cNvPr id="6" name="Slide Number Placeholder 5"/>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1307381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2621991-DAF6-5D4D-89AC-AE46908B26B8}" type="datetimeFigureOut">
              <a:rPr lang="en-HU" smtClean="0"/>
              <a:t>11/27/25</a:t>
            </a:fld>
            <a:endParaRPr lang="en-HU"/>
          </a:p>
        </p:txBody>
      </p:sp>
      <p:sp>
        <p:nvSpPr>
          <p:cNvPr id="5" name="Footer Placeholder 4"/>
          <p:cNvSpPr>
            <a:spLocks noGrp="1"/>
          </p:cNvSpPr>
          <p:nvPr>
            <p:ph type="ftr" sz="quarter" idx="11"/>
          </p:nvPr>
        </p:nvSpPr>
        <p:spPr/>
        <p:txBody>
          <a:bodyPr/>
          <a:lstStyle/>
          <a:p>
            <a:endParaRPr lang="en-HU"/>
          </a:p>
        </p:txBody>
      </p:sp>
      <p:sp>
        <p:nvSpPr>
          <p:cNvPr id="6" name="Slide Number Placeholder 5"/>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2227631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2621991-DAF6-5D4D-89AC-AE46908B26B8}" type="datetimeFigureOut">
              <a:rPr lang="en-HU" smtClean="0"/>
              <a:t>11/27/25</a:t>
            </a:fld>
            <a:endParaRPr lang="en-HU"/>
          </a:p>
        </p:txBody>
      </p:sp>
      <p:sp>
        <p:nvSpPr>
          <p:cNvPr id="5" name="Footer Placeholder 4"/>
          <p:cNvSpPr>
            <a:spLocks noGrp="1"/>
          </p:cNvSpPr>
          <p:nvPr>
            <p:ph type="ftr" sz="quarter" idx="11"/>
          </p:nvPr>
        </p:nvSpPr>
        <p:spPr/>
        <p:txBody>
          <a:bodyPr/>
          <a:lstStyle/>
          <a:p>
            <a:endParaRPr lang="en-HU"/>
          </a:p>
        </p:txBody>
      </p:sp>
      <p:sp>
        <p:nvSpPr>
          <p:cNvPr id="6" name="Slide Number Placeholder 5"/>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521807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2621991-DAF6-5D4D-89AC-AE46908B26B8}" type="datetimeFigureOut">
              <a:rPr lang="en-HU" smtClean="0"/>
              <a:t>11/27/25</a:t>
            </a:fld>
            <a:endParaRPr lang="en-HU"/>
          </a:p>
        </p:txBody>
      </p:sp>
      <p:sp>
        <p:nvSpPr>
          <p:cNvPr id="5" name="Footer Placeholder 4"/>
          <p:cNvSpPr>
            <a:spLocks noGrp="1"/>
          </p:cNvSpPr>
          <p:nvPr>
            <p:ph type="ftr" sz="quarter" idx="11"/>
          </p:nvPr>
        </p:nvSpPr>
        <p:spPr/>
        <p:txBody>
          <a:bodyPr/>
          <a:lstStyle/>
          <a:p>
            <a:endParaRPr lang="en-HU"/>
          </a:p>
        </p:txBody>
      </p:sp>
      <p:sp>
        <p:nvSpPr>
          <p:cNvPr id="6" name="Slide Number Placeholder 5"/>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94934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2621991-DAF6-5D4D-89AC-AE46908B26B8}" type="datetimeFigureOut">
              <a:rPr lang="en-HU" smtClean="0"/>
              <a:t>11/27/25</a:t>
            </a:fld>
            <a:endParaRPr lang="en-HU"/>
          </a:p>
        </p:txBody>
      </p:sp>
      <p:sp>
        <p:nvSpPr>
          <p:cNvPr id="6" name="Footer Placeholder 5"/>
          <p:cNvSpPr>
            <a:spLocks noGrp="1"/>
          </p:cNvSpPr>
          <p:nvPr>
            <p:ph type="ftr" sz="quarter" idx="11"/>
          </p:nvPr>
        </p:nvSpPr>
        <p:spPr/>
        <p:txBody>
          <a:bodyPr/>
          <a:lstStyle/>
          <a:p>
            <a:endParaRPr lang="en-HU"/>
          </a:p>
        </p:txBody>
      </p:sp>
      <p:sp>
        <p:nvSpPr>
          <p:cNvPr id="7" name="Slide Number Placeholder 6"/>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85314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2621991-DAF6-5D4D-89AC-AE46908B26B8}" type="datetimeFigureOut">
              <a:rPr lang="en-HU" smtClean="0"/>
              <a:t>11/27/25</a:t>
            </a:fld>
            <a:endParaRPr lang="en-HU"/>
          </a:p>
        </p:txBody>
      </p:sp>
      <p:sp>
        <p:nvSpPr>
          <p:cNvPr id="8" name="Footer Placeholder 7"/>
          <p:cNvSpPr>
            <a:spLocks noGrp="1"/>
          </p:cNvSpPr>
          <p:nvPr>
            <p:ph type="ftr" sz="quarter" idx="11"/>
          </p:nvPr>
        </p:nvSpPr>
        <p:spPr/>
        <p:txBody>
          <a:bodyPr/>
          <a:lstStyle/>
          <a:p>
            <a:endParaRPr lang="en-HU"/>
          </a:p>
        </p:txBody>
      </p:sp>
      <p:sp>
        <p:nvSpPr>
          <p:cNvPr id="9" name="Slide Number Placeholder 8"/>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3638625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2621991-DAF6-5D4D-89AC-AE46908B26B8}" type="datetimeFigureOut">
              <a:rPr lang="en-HU" smtClean="0"/>
              <a:t>11/27/25</a:t>
            </a:fld>
            <a:endParaRPr lang="en-HU"/>
          </a:p>
        </p:txBody>
      </p:sp>
      <p:sp>
        <p:nvSpPr>
          <p:cNvPr id="4" name="Footer Placeholder 3"/>
          <p:cNvSpPr>
            <a:spLocks noGrp="1"/>
          </p:cNvSpPr>
          <p:nvPr>
            <p:ph type="ftr" sz="quarter" idx="11"/>
          </p:nvPr>
        </p:nvSpPr>
        <p:spPr/>
        <p:txBody>
          <a:bodyPr/>
          <a:lstStyle/>
          <a:p>
            <a:endParaRPr lang="en-HU"/>
          </a:p>
        </p:txBody>
      </p:sp>
      <p:sp>
        <p:nvSpPr>
          <p:cNvPr id="5" name="Slide Number Placeholder 4"/>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104493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621991-DAF6-5D4D-89AC-AE46908B26B8}" type="datetimeFigureOut">
              <a:rPr lang="en-HU" smtClean="0"/>
              <a:t>11/27/25</a:t>
            </a:fld>
            <a:endParaRPr lang="en-HU"/>
          </a:p>
        </p:txBody>
      </p:sp>
      <p:sp>
        <p:nvSpPr>
          <p:cNvPr id="3" name="Footer Placeholder 2"/>
          <p:cNvSpPr>
            <a:spLocks noGrp="1"/>
          </p:cNvSpPr>
          <p:nvPr>
            <p:ph type="ftr" sz="quarter" idx="11"/>
          </p:nvPr>
        </p:nvSpPr>
        <p:spPr/>
        <p:txBody>
          <a:bodyPr/>
          <a:lstStyle/>
          <a:p>
            <a:endParaRPr lang="en-HU"/>
          </a:p>
        </p:txBody>
      </p:sp>
      <p:sp>
        <p:nvSpPr>
          <p:cNvPr id="4" name="Slide Number Placeholder 3"/>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695452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2621991-DAF6-5D4D-89AC-AE46908B26B8}" type="datetimeFigureOut">
              <a:rPr lang="en-HU" smtClean="0"/>
              <a:t>11/27/25</a:t>
            </a:fld>
            <a:endParaRPr lang="en-HU"/>
          </a:p>
        </p:txBody>
      </p:sp>
      <p:sp>
        <p:nvSpPr>
          <p:cNvPr id="6" name="Footer Placeholder 5"/>
          <p:cNvSpPr>
            <a:spLocks noGrp="1"/>
          </p:cNvSpPr>
          <p:nvPr>
            <p:ph type="ftr" sz="quarter" idx="11"/>
          </p:nvPr>
        </p:nvSpPr>
        <p:spPr/>
        <p:txBody>
          <a:bodyPr/>
          <a:lstStyle/>
          <a:p>
            <a:endParaRPr lang="en-HU"/>
          </a:p>
        </p:txBody>
      </p:sp>
      <p:sp>
        <p:nvSpPr>
          <p:cNvPr id="7" name="Slide Number Placeholder 6"/>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1214070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2621991-DAF6-5D4D-89AC-AE46908B26B8}" type="datetimeFigureOut">
              <a:rPr lang="en-HU" smtClean="0"/>
              <a:t>11/27/25</a:t>
            </a:fld>
            <a:endParaRPr lang="en-HU"/>
          </a:p>
        </p:txBody>
      </p:sp>
      <p:sp>
        <p:nvSpPr>
          <p:cNvPr id="6" name="Footer Placeholder 5"/>
          <p:cNvSpPr>
            <a:spLocks noGrp="1"/>
          </p:cNvSpPr>
          <p:nvPr>
            <p:ph type="ftr" sz="quarter" idx="11"/>
          </p:nvPr>
        </p:nvSpPr>
        <p:spPr/>
        <p:txBody>
          <a:bodyPr/>
          <a:lstStyle/>
          <a:p>
            <a:endParaRPr lang="en-HU"/>
          </a:p>
        </p:txBody>
      </p:sp>
      <p:sp>
        <p:nvSpPr>
          <p:cNvPr id="7" name="Slide Number Placeholder 6"/>
          <p:cNvSpPr>
            <a:spLocks noGrp="1"/>
          </p:cNvSpPr>
          <p:nvPr>
            <p:ph type="sldNum" sz="quarter" idx="12"/>
          </p:nvPr>
        </p:nvSpPr>
        <p:spPr/>
        <p:txBody>
          <a:bodyPr/>
          <a:lstStyle/>
          <a:p>
            <a:fld id="{C957E1C9-600B-8944-AA11-59D8D3D1E8CD}" type="slidenum">
              <a:rPr lang="en-HU" smtClean="0"/>
              <a:t>‹#›</a:t>
            </a:fld>
            <a:endParaRPr lang="en-HU"/>
          </a:p>
        </p:txBody>
      </p:sp>
    </p:spTree>
    <p:extLst>
      <p:ext uri="{BB962C8B-B14F-4D97-AF65-F5344CB8AC3E}">
        <p14:creationId xmlns:p14="http://schemas.microsoft.com/office/powerpoint/2010/main" val="313573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21991-DAF6-5D4D-89AC-AE46908B26B8}" type="datetimeFigureOut">
              <a:rPr lang="en-HU" smtClean="0"/>
              <a:t>11/27/25</a:t>
            </a:fld>
            <a:endParaRPr lang="en-H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57E1C9-600B-8944-AA11-59D8D3D1E8CD}" type="slidenum">
              <a:rPr lang="en-HU" smtClean="0"/>
              <a:t>‹#›</a:t>
            </a:fld>
            <a:endParaRPr lang="en-HU"/>
          </a:p>
        </p:txBody>
      </p:sp>
    </p:spTree>
    <p:extLst>
      <p:ext uri="{BB962C8B-B14F-4D97-AF65-F5344CB8AC3E}">
        <p14:creationId xmlns:p14="http://schemas.microsoft.com/office/powerpoint/2010/main" val="32749478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huangmin@student.elte.h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oecd.org/content/dam/oecd/en/publications/reports/2017/11/supporting-entrepreneurship-and-innovation-in-higher-education-in-hungary_g1g7847f/9789264273344-en.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E3C301-FC83-CC2F-E6EE-29AD44EFA3E2}"/>
              </a:ext>
            </a:extLst>
          </p:cNvPr>
          <p:cNvSpPr txBox="1"/>
          <p:nvPr/>
        </p:nvSpPr>
        <p:spPr>
          <a:xfrm>
            <a:off x="0" y="1647543"/>
            <a:ext cx="12192000" cy="5210457"/>
          </a:xfrm>
          <a:prstGeom prst="rect">
            <a:avLst/>
          </a:prstGeom>
          <a:solidFill>
            <a:schemeClr val="accent6">
              <a:lumMod val="75000"/>
            </a:schemeClr>
          </a:solidFill>
        </p:spPr>
        <p:txBody>
          <a:bodyPr wrap="square" rtlCol="0">
            <a:spAutoFit/>
          </a:bodyPr>
          <a:lstStyle/>
          <a:p>
            <a:endParaRPr lang="en-HU"/>
          </a:p>
        </p:txBody>
      </p:sp>
      <p:sp>
        <p:nvSpPr>
          <p:cNvPr id="2" name="Title 1">
            <a:extLst>
              <a:ext uri="{FF2B5EF4-FFF2-40B4-BE49-F238E27FC236}">
                <a16:creationId xmlns:a16="http://schemas.microsoft.com/office/drawing/2014/main" id="{CA10883B-64CF-1DB8-6B40-4E85264A9DD6}"/>
              </a:ext>
            </a:extLst>
          </p:cNvPr>
          <p:cNvSpPr>
            <a:spLocks noGrp="1"/>
          </p:cNvSpPr>
          <p:nvPr>
            <p:ph type="ctrTitle"/>
          </p:nvPr>
        </p:nvSpPr>
        <p:spPr>
          <a:xfrm>
            <a:off x="1663484" y="2141951"/>
            <a:ext cx="9144000" cy="2891814"/>
          </a:xfrm>
        </p:spPr>
        <p:txBody>
          <a:bodyPr>
            <a:normAutofit fontScale="90000"/>
          </a:bodyPr>
          <a:lstStyle/>
          <a:p>
            <a:r>
              <a:rPr lang="en-GB" sz="4200" b="1" noProof="0" dirty="0">
                <a:solidFill>
                  <a:schemeClr val="bg1"/>
                </a:solidFill>
                <a:effectLst/>
                <a:latin typeface="Times New Roman" panose="02020603050405020304" pitchFamily="18" charset="0"/>
                <a:ea typeface="Times New Roman" panose="02020603050405020304" pitchFamily="18" charset="0"/>
              </a:rPr>
              <a:t>The impact of university-industry cooperation </a:t>
            </a:r>
            <a:r>
              <a:rPr lang="hu-HU" sz="4200" b="1" noProof="0" dirty="0">
                <a:solidFill>
                  <a:schemeClr val="bg1"/>
                </a:solidFill>
                <a:effectLst/>
                <a:latin typeface="Times New Roman" panose="02020603050405020304" pitchFamily="18" charset="0"/>
                <a:ea typeface="Times New Roman" panose="02020603050405020304" pitchFamily="18" charset="0"/>
              </a:rPr>
              <a:t>(UIC) </a:t>
            </a:r>
            <a:r>
              <a:rPr lang="en-GB" sz="4200" b="1" noProof="0" dirty="0">
                <a:solidFill>
                  <a:schemeClr val="bg1"/>
                </a:solidFill>
                <a:effectLst/>
                <a:latin typeface="Times New Roman" panose="02020603050405020304" pitchFamily="18" charset="0"/>
                <a:ea typeface="Times New Roman" panose="02020603050405020304" pitchFamily="18" charset="0"/>
              </a:rPr>
              <a:t>on university teachers</a:t>
            </a:r>
            <a:br>
              <a:rPr lang="hu-HU" sz="3600" b="1" noProof="0" dirty="0">
                <a:solidFill>
                  <a:schemeClr val="bg1"/>
                </a:solidFill>
                <a:effectLst/>
                <a:latin typeface="Times New Roman" panose="02020603050405020304" pitchFamily="18" charset="0"/>
                <a:ea typeface="Times New Roman" panose="02020603050405020304" pitchFamily="18" charset="0"/>
              </a:rPr>
            </a:br>
            <a:br>
              <a:rPr lang="hu-HU" sz="3600" b="1" noProof="0" dirty="0">
                <a:solidFill>
                  <a:schemeClr val="bg1"/>
                </a:solidFill>
                <a:effectLst/>
                <a:latin typeface="Times New Roman" panose="02020603050405020304" pitchFamily="18" charset="0"/>
                <a:ea typeface="Times New Roman" panose="02020603050405020304" pitchFamily="18" charset="0"/>
              </a:rPr>
            </a:br>
            <a:r>
              <a:rPr lang="hu-HU" sz="3200" noProof="0" dirty="0">
                <a:solidFill>
                  <a:schemeClr val="bg1"/>
                </a:solidFill>
                <a:effectLst/>
                <a:latin typeface="Times New Roman" panose="02020603050405020304" pitchFamily="18" charset="0"/>
                <a:ea typeface="Times New Roman" panose="02020603050405020304" pitchFamily="18" charset="0"/>
              </a:rPr>
              <a:t>Országos Neveléstudományi Konferencia</a:t>
            </a:r>
            <a:br>
              <a:rPr lang="hu-HU" sz="3200" noProof="0" dirty="0">
                <a:solidFill>
                  <a:schemeClr val="bg1"/>
                </a:solidFill>
                <a:effectLst/>
                <a:latin typeface="Times New Roman" panose="02020603050405020304" pitchFamily="18" charset="0"/>
                <a:ea typeface="Times New Roman" panose="02020603050405020304" pitchFamily="18" charset="0"/>
              </a:rPr>
            </a:br>
            <a:r>
              <a:rPr lang="hu-HU" sz="3200" noProof="0" dirty="0">
                <a:solidFill>
                  <a:schemeClr val="bg1"/>
                </a:solidFill>
                <a:effectLst/>
                <a:latin typeface="Times New Roman" panose="02020603050405020304" pitchFamily="18" charset="0"/>
                <a:ea typeface="Times New Roman" panose="02020603050405020304" pitchFamily="18" charset="0"/>
              </a:rPr>
              <a:t>Szeged, 2025</a:t>
            </a:r>
            <a:br>
              <a:rPr lang="hu-HU" sz="1800" dirty="0">
                <a:effectLst/>
                <a:latin typeface="Times New Roman" panose="02020603050405020304" pitchFamily="18" charset="0"/>
                <a:ea typeface="Times New Roman" panose="02020603050405020304" pitchFamily="18" charset="0"/>
              </a:rPr>
            </a:br>
            <a:endParaRPr lang="en-HU"/>
          </a:p>
        </p:txBody>
      </p:sp>
      <p:sp>
        <p:nvSpPr>
          <p:cNvPr id="3" name="Subtitle 2">
            <a:extLst>
              <a:ext uri="{FF2B5EF4-FFF2-40B4-BE49-F238E27FC236}">
                <a16:creationId xmlns:a16="http://schemas.microsoft.com/office/drawing/2014/main" id="{3FB6C2F4-564F-0C86-0FE8-D2C586871869}"/>
              </a:ext>
            </a:extLst>
          </p:cNvPr>
          <p:cNvSpPr>
            <a:spLocks noGrp="1"/>
          </p:cNvSpPr>
          <p:nvPr>
            <p:ph type="subTitle" idx="1"/>
          </p:nvPr>
        </p:nvSpPr>
        <p:spPr>
          <a:xfrm>
            <a:off x="1663484" y="4499061"/>
            <a:ext cx="9144000" cy="1446821"/>
          </a:xfrm>
        </p:spPr>
        <p:txBody>
          <a:bodyPr>
            <a:normAutofit fontScale="32500" lnSpcReduction="20000"/>
          </a:bodyPr>
          <a:lstStyle/>
          <a:p>
            <a:r>
              <a:rPr lang="en-HU" sz="6700" dirty="0">
                <a:solidFill>
                  <a:schemeClr val="bg1"/>
                </a:solidFill>
              </a:rPr>
              <a:t>Min HUANG</a:t>
            </a:r>
          </a:p>
          <a:p>
            <a:r>
              <a:rPr lang="en-GB" sz="6800" dirty="0">
                <a:solidFill>
                  <a:schemeClr val="bg1"/>
                </a:solidFill>
              </a:rPr>
              <a:t>ELTE PPK Doctoral School of Education</a:t>
            </a:r>
          </a:p>
          <a:p>
            <a:r>
              <a:rPr lang="en-GB" sz="6800" dirty="0">
                <a:solidFill>
                  <a:schemeClr val="bg1"/>
                </a:solidFill>
              </a:rPr>
              <a:t> Teacher Education and Higher Education Program (</a:t>
            </a:r>
            <a:r>
              <a:rPr lang="en-GB" sz="6800" dirty="0" err="1">
                <a:solidFill>
                  <a:schemeClr val="bg1"/>
                </a:solidFill>
              </a:rPr>
              <a:t>EDiTE</a:t>
            </a:r>
            <a:r>
              <a:rPr lang="en-GB" sz="6800" dirty="0">
                <a:solidFill>
                  <a:schemeClr val="bg1"/>
                </a:solidFill>
              </a:rPr>
              <a:t>)</a:t>
            </a:r>
          </a:p>
          <a:p>
            <a:r>
              <a:rPr lang="en-GB" sz="6800" dirty="0">
                <a:solidFill>
                  <a:schemeClr val="bg1"/>
                </a:solidFill>
              </a:rPr>
              <a:t>Supervisor: Dr. Gábor HALÁSZ</a:t>
            </a:r>
          </a:p>
        </p:txBody>
      </p:sp>
      <p:pic>
        <p:nvPicPr>
          <p:cNvPr id="7" name="Picture 6" descr="A green and white logo&#10;&#10;Description automatically generated">
            <a:extLst>
              <a:ext uri="{FF2B5EF4-FFF2-40B4-BE49-F238E27FC236}">
                <a16:creationId xmlns:a16="http://schemas.microsoft.com/office/drawing/2014/main" id="{DEB5B127-714A-4370-2A40-D512C21AD393}"/>
              </a:ext>
            </a:extLst>
          </p:cNvPr>
          <p:cNvPicPr>
            <a:picLocks noChangeAspect="1"/>
          </p:cNvPicPr>
          <p:nvPr/>
        </p:nvPicPr>
        <p:blipFill>
          <a:blip r:embed="rId3"/>
          <a:stretch>
            <a:fillRect/>
          </a:stretch>
        </p:blipFill>
        <p:spPr>
          <a:xfrm>
            <a:off x="826763" y="35752"/>
            <a:ext cx="5003800" cy="1435100"/>
          </a:xfrm>
          <a:prstGeom prst="rect">
            <a:avLst/>
          </a:prstGeom>
        </p:spPr>
      </p:pic>
    </p:spTree>
    <p:extLst>
      <p:ext uri="{BB962C8B-B14F-4D97-AF65-F5344CB8AC3E}">
        <p14:creationId xmlns:p14="http://schemas.microsoft.com/office/powerpoint/2010/main" val="2759999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17603-4D9F-9A6E-2406-D2EADD69D2C2}"/>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8A902A30-82AF-7BF9-CEF4-C3F5AFF6FF22}"/>
              </a:ext>
            </a:extLst>
          </p:cNvPr>
          <p:cNvSpPr txBox="1"/>
          <p:nvPr/>
        </p:nvSpPr>
        <p:spPr>
          <a:xfrm>
            <a:off x="0" y="-2304"/>
            <a:ext cx="11596255" cy="1323439"/>
          </a:xfrm>
          <a:prstGeom prst="rect">
            <a:avLst/>
          </a:prstGeom>
          <a:solidFill>
            <a:srgbClr val="005E00"/>
          </a:solidFill>
        </p:spPr>
        <p:txBody>
          <a:bodyPr wrap="square" rtlCol="0">
            <a:spAutoFit/>
          </a:bodyPr>
          <a:lstStyle/>
          <a:p>
            <a:r>
              <a:rPr kumimoji="1" lang="en-GB" sz="4000" dirty="0">
                <a:solidFill>
                  <a:schemeClr val="bg1"/>
                </a:solidFill>
              </a:rPr>
              <a:t>3.1</a:t>
            </a:r>
            <a:r>
              <a:rPr kumimoji="1" lang="en-GB" sz="4000" noProof="0" dirty="0">
                <a:solidFill>
                  <a:schemeClr val="bg1"/>
                </a:solidFill>
              </a:rPr>
              <a:t> </a:t>
            </a:r>
            <a:r>
              <a:rPr kumimoji="1" lang="en-GB" sz="4000" dirty="0">
                <a:solidFill>
                  <a:schemeClr val="bg1"/>
                </a:solidFill>
              </a:rPr>
              <a:t>S</a:t>
            </a:r>
            <a:r>
              <a:rPr kumimoji="1" lang="en-GB" sz="4000" noProof="0" dirty="0" err="1">
                <a:solidFill>
                  <a:schemeClr val="bg1"/>
                </a:solidFill>
              </a:rPr>
              <a:t>atisfaction</a:t>
            </a:r>
            <a:r>
              <a:rPr kumimoji="1" lang="en-GB" sz="4000" noProof="0" dirty="0">
                <a:solidFill>
                  <a:schemeClr val="bg1"/>
                </a:solidFill>
              </a:rPr>
              <a:t> of students with teachers in function of </a:t>
            </a:r>
            <a:r>
              <a:rPr kumimoji="1" lang="en-GB" sz="4000" dirty="0">
                <a:solidFill>
                  <a:schemeClr val="bg1"/>
                </a:solidFill>
              </a:rPr>
              <a:t>UIC richness of learning environments </a:t>
            </a:r>
            <a:r>
              <a:rPr kumimoji="1" lang="en-GB" sz="4000" noProof="0" dirty="0">
                <a:solidFill>
                  <a:schemeClr val="bg1"/>
                </a:solidFill>
              </a:rPr>
              <a:t>(N=1206)</a:t>
            </a:r>
          </a:p>
        </p:txBody>
      </p:sp>
      <p:graphicFrame>
        <p:nvGraphicFramePr>
          <p:cNvPr id="2" name="Chart 1">
            <a:extLst>
              <a:ext uri="{FF2B5EF4-FFF2-40B4-BE49-F238E27FC236}">
                <a16:creationId xmlns:a16="http://schemas.microsoft.com/office/drawing/2014/main" id="{73C4FEC7-4A16-523D-41A5-8894B37592D8}"/>
              </a:ext>
            </a:extLst>
          </p:cNvPr>
          <p:cNvGraphicFramePr>
            <a:graphicFrameLocks/>
          </p:cNvGraphicFramePr>
          <p:nvPr>
            <p:extLst>
              <p:ext uri="{D42A27DB-BD31-4B8C-83A1-F6EECF244321}">
                <p14:modId xmlns:p14="http://schemas.microsoft.com/office/powerpoint/2010/main" val="2574561894"/>
              </p:ext>
            </p:extLst>
          </p:nvPr>
        </p:nvGraphicFramePr>
        <p:xfrm>
          <a:off x="2986519" y="1570720"/>
          <a:ext cx="8243454" cy="5237017"/>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hlinkClick r:id="" action="ppaction://customshow?id=0&amp;return=true"/>
            <a:extLst>
              <a:ext uri="{FF2B5EF4-FFF2-40B4-BE49-F238E27FC236}">
                <a16:creationId xmlns:a16="http://schemas.microsoft.com/office/drawing/2014/main" id="{A0622F3D-2A96-5F1C-B544-7DD5B3BB08A4}"/>
              </a:ext>
            </a:extLst>
          </p:cNvPr>
          <p:cNvPicPr>
            <a:picLocks noChangeAspect="1"/>
          </p:cNvPicPr>
          <p:nvPr/>
        </p:nvPicPr>
        <p:blipFill>
          <a:blip r:embed="rId4"/>
          <a:stretch>
            <a:fillRect/>
          </a:stretch>
        </p:blipFill>
        <p:spPr>
          <a:xfrm>
            <a:off x="10705170" y="2692107"/>
            <a:ext cx="1177973" cy="655031"/>
          </a:xfrm>
          <a:prstGeom prst="rect">
            <a:avLst/>
          </a:prstGeom>
          <a:ln w="25400">
            <a:solidFill>
              <a:schemeClr val="tx1"/>
            </a:solidFill>
          </a:ln>
        </p:spPr>
      </p:pic>
      <p:sp>
        <p:nvSpPr>
          <p:cNvPr id="6" name="TextBox 5">
            <a:extLst>
              <a:ext uri="{FF2B5EF4-FFF2-40B4-BE49-F238E27FC236}">
                <a16:creationId xmlns:a16="http://schemas.microsoft.com/office/drawing/2014/main" id="{B4CF0DF1-FF44-10B5-DBD8-8C800B4E1FB0}"/>
              </a:ext>
            </a:extLst>
          </p:cNvPr>
          <p:cNvSpPr txBox="1"/>
          <p:nvPr/>
        </p:nvSpPr>
        <p:spPr>
          <a:xfrm>
            <a:off x="89683" y="1659285"/>
            <a:ext cx="2453640" cy="3539430"/>
          </a:xfrm>
          <a:prstGeom prst="rect">
            <a:avLst/>
          </a:prstGeom>
          <a:noFill/>
          <a:ln w="15875">
            <a:solidFill>
              <a:srgbClr val="002060"/>
            </a:solidFill>
          </a:ln>
        </p:spPr>
        <p:txBody>
          <a:bodyPr wrap="square" rtlCol="0">
            <a:spAutoFit/>
          </a:bodyPr>
          <a:lstStyle/>
          <a:p>
            <a:r>
              <a:rPr lang="en-GB" sz="2800" noProof="0" dirty="0"/>
              <a:t>Finding 1: Students learning in more UIC rich environment are more satisfied with their teachers</a:t>
            </a:r>
          </a:p>
        </p:txBody>
      </p:sp>
      <p:sp>
        <p:nvSpPr>
          <p:cNvPr id="3" name="Right Arrow 2">
            <a:extLst>
              <a:ext uri="{FF2B5EF4-FFF2-40B4-BE49-F238E27FC236}">
                <a16:creationId xmlns:a16="http://schemas.microsoft.com/office/drawing/2014/main" id="{A19901A3-7753-50A5-00E4-7200D68A648B}"/>
              </a:ext>
            </a:extLst>
          </p:cNvPr>
          <p:cNvSpPr/>
          <p:nvPr/>
        </p:nvSpPr>
        <p:spPr>
          <a:xfrm>
            <a:off x="2795954" y="6189785"/>
            <a:ext cx="1178169" cy="246184"/>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HU"/>
          </a:p>
        </p:txBody>
      </p:sp>
      <p:sp>
        <p:nvSpPr>
          <p:cNvPr id="4" name="Left Arrow 3">
            <a:extLst>
              <a:ext uri="{FF2B5EF4-FFF2-40B4-BE49-F238E27FC236}">
                <a16:creationId xmlns:a16="http://schemas.microsoft.com/office/drawing/2014/main" id="{8154F6CB-8425-823D-2BC4-20FBE15D00C6}"/>
              </a:ext>
            </a:extLst>
          </p:cNvPr>
          <p:cNvSpPr/>
          <p:nvPr/>
        </p:nvSpPr>
        <p:spPr>
          <a:xfrm>
            <a:off x="10705170" y="6312877"/>
            <a:ext cx="1177973" cy="228600"/>
          </a:xfrm>
          <a:prstGeom prst="lef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HU"/>
          </a:p>
        </p:txBody>
      </p:sp>
      <p:sp>
        <p:nvSpPr>
          <p:cNvPr id="7" name="TextBox 6">
            <a:extLst>
              <a:ext uri="{FF2B5EF4-FFF2-40B4-BE49-F238E27FC236}">
                <a16:creationId xmlns:a16="http://schemas.microsoft.com/office/drawing/2014/main" id="{F42481AA-EE00-A815-7E34-48BBE2F6797D}"/>
              </a:ext>
            </a:extLst>
          </p:cNvPr>
          <p:cNvSpPr txBox="1"/>
          <p:nvPr/>
        </p:nvSpPr>
        <p:spPr>
          <a:xfrm>
            <a:off x="2795954" y="1932354"/>
            <a:ext cx="1671711" cy="646331"/>
          </a:xfrm>
          <a:prstGeom prst="rect">
            <a:avLst/>
          </a:prstGeom>
          <a:noFill/>
        </p:spPr>
        <p:txBody>
          <a:bodyPr wrap="square" rtlCol="0">
            <a:spAutoFit/>
          </a:bodyPr>
          <a:lstStyle/>
          <a:p>
            <a:r>
              <a:rPr lang="en-GB" dirty="0"/>
              <a:t>Satisfaction level </a:t>
            </a:r>
            <a:endParaRPr lang="en-HU"/>
          </a:p>
        </p:txBody>
      </p:sp>
      <p:sp>
        <p:nvSpPr>
          <p:cNvPr id="9" name="Down Arrow 8">
            <a:extLst>
              <a:ext uri="{FF2B5EF4-FFF2-40B4-BE49-F238E27FC236}">
                <a16:creationId xmlns:a16="http://schemas.microsoft.com/office/drawing/2014/main" id="{A5B17BB7-4B3A-C150-0076-527352D15A3A}"/>
              </a:ext>
            </a:extLst>
          </p:cNvPr>
          <p:cNvSpPr/>
          <p:nvPr/>
        </p:nvSpPr>
        <p:spPr>
          <a:xfrm>
            <a:off x="3709393" y="4069139"/>
            <a:ext cx="298939" cy="568778"/>
          </a:xfrm>
          <a:prstGeom prst="down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HU"/>
          </a:p>
        </p:txBody>
      </p:sp>
      <p:sp>
        <p:nvSpPr>
          <p:cNvPr id="10" name="Down Arrow 9">
            <a:extLst>
              <a:ext uri="{FF2B5EF4-FFF2-40B4-BE49-F238E27FC236}">
                <a16:creationId xmlns:a16="http://schemas.microsoft.com/office/drawing/2014/main" id="{6A07667B-5CBE-7A9A-482D-11D7F08D81FF}"/>
              </a:ext>
            </a:extLst>
          </p:cNvPr>
          <p:cNvSpPr/>
          <p:nvPr/>
        </p:nvSpPr>
        <p:spPr>
          <a:xfrm>
            <a:off x="7520648" y="2860222"/>
            <a:ext cx="298939" cy="568778"/>
          </a:xfrm>
          <a:prstGeom prst="down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HU"/>
          </a:p>
        </p:txBody>
      </p:sp>
    </p:spTree>
    <p:extLst>
      <p:ext uri="{BB962C8B-B14F-4D97-AF65-F5344CB8AC3E}">
        <p14:creationId xmlns:p14="http://schemas.microsoft.com/office/powerpoint/2010/main" val="34420530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1">
        <p:bldAsOne/>
      </p:bldGraphic>
      <p:bldP spid="6" grpId="0" animBg="1"/>
      <p:bldP spid="3" grpId="0" animBg="1"/>
      <p:bldP spid="4" grpId="0" animBg="1"/>
      <p:bldP spid="7" grpId="0"/>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425A-30FD-B232-6BF5-C28BBDF71944}"/>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CAC10544-D4F6-07C4-BF66-EBCB768E8BD3}"/>
              </a:ext>
            </a:extLst>
          </p:cNvPr>
          <p:cNvSpPr txBox="1"/>
          <p:nvPr/>
        </p:nvSpPr>
        <p:spPr>
          <a:xfrm>
            <a:off x="0" y="-2639"/>
            <a:ext cx="11841480" cy="1323439"/>
          </a:xfrm>
          <a:prstGeom prst="rect">
            <a:avLst/>
          </a:prstGeom>
          <a:solidFill>
            <a:srgbClr val="005E00"/>
          </a:solidFill>
        </p:spPr>
        <p:txBody>
          <a:bodyPr wrap="square" rtlCol="0">
            <a:spAutoFit/>
          </a:bodyPr>
          <a:lstStyle/>
          <a:p>
            <a:r>
              <a:rPr kumimoji="1" lang="en-US" altLang="zh-CN" sz="4000" noProof="0" dirty="0">
                <a:solidFill>
                  <a:schemeClr val="bg1"/>
                </a:solidFill>
              </a:rPr>
              <a:t>3.2</a:t>
            </a:r>
            <a:r>
              <a:rPr kumimoji="1" lang="zh-CN" altLang="en-US" sz="4000" noProof="0">
                <a:solidFill>
                  <a:schemeClr val="bg1"/>
                </a:solidFill>
              </a:rPr>
              <a:t> </a:t>
            </a:r>
            <a:r>
              <a:rPr kumimoji="1" lang="en-GB" sz="4000" noProof="0" dirty="0">
                <a:solidFill>
                  <a:schemeClr val="bg1"/>
                </a:solidFill>
              </a:rPr>
              <a:t>The preference</a:t>
            </a:r>
            <a:r>
              <a:rPr kumimoji="1" lang="hu-HU" sz="4000" noProof="0" dirty="0">
                <a:solidFill>
                  <a:schemeClr val="bg1"/>
                </a:solidFill>
              </a:rPr>
              <a:t>s</a:t>
            </a:r>
            <a:r>
              <a:rPr kumimoji="1" lang="en-GB" sz="4000" noProof="0" dirty="0">
                <a:solidFill>
                  <a:schemeClr val="bg1"/>
                </a:solidFill>
              </a:rPr>
              <a:t> of students for two types of teachers</a:t>
            </a:r>
          </a:p>
        </p:txBody>
      </p:sp>
      <p:pic>
        <p:nvPicPr>
          <p:cNvPr id="3" name="Picture 2">
            <a:extLst>
              <a:ext uri="{FF2B5EF4-FFF2-40B4-BE49-F238E27FC236}">
                <a16:creationId xmlns:a16="http://schemas.microsoft.com/office/drawing/2014/main" id="{610CA9AC-C317-866C-EF54-CD48457DC0DE}"/>
              </a:ext>
            </a:extLst>
          </p:cNvPr>
          <p:cNvPicPr>
            <a:picLocks noChangeAspect="1"/>
          </p:cNvPicPr>
          <p:nvPr/>
        </p:nvPicPr>
        <p:blipFill>
          <a:blip r:embed="rId3"/>
          <a:stretch>
            <a:fillRect/>
          </a:stretch>
        </p:blipFill>
        <p:spPr>
          <a:xfrm>
            <a:off x="198120" y="1320800"/>
            <a:ext cx="11445240" cy="5306723"/>
          </a:xfrm>
          <a:prstGeom prst="rect">
            <a:avLst/>
          </a:prstGeom>
        </p:spPr>
      </p:pic>
    </p:spTree>
    <p:extLst>
      <p:ext uri="{BB962C8B-B14F-4D97-AF65-F5344CB8AC3E}">
        <p14:creationId xmlns:p14="http://schemas.microsoft.com/office/powerpoint/2010/main" val="33692027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BB2DD-6D5A-C2F8-3A7D-41C206F8FCAA}"/>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B3558832-0024-476C-4E91-CE0866724B1B}"/>
              </a:ext>
            </a:extLst>
          </p:cNvPr>
          <p:cNvSpPr txBox="1"/>
          <p:nvPr/>
        </p:nvSpPr>
        <p:spPr>
          <a:xfrm>
            <a:off x="33337" y="-136630"/>
            <a:ext cx="12158663" cy="1323439"/>
          </a:xfrm>
          <a:prstGeom prst="rect">
            <a:avLst/>
          </a:prstGeom>
          <a:solidFill>
            <a:srgbClr val="005E00"/>
          </a:solidFill>
        </p:spPr>
        <p:txBody>
          <a:bodyPr wrap="square" rtlCol="0">
            <a:spAutoFit/>
          </a:bodyPr>
          <a:lstStyle/>
          <a:p>
            <a:pPr algn="ctr"/>
            <a:r>
              <a:rPr kumimoji="1" lang="en-US" altLang="zh-CN" sz="4000" noProof="0">
                <a:solidFill>
                  <a:schemeClr val="bg1"/>
                </a:solidFill>
              </a:rPr>
              <a:t>3.2</a:t>
            </a:r>
            <a:r>
              <a:rPr kumimoji="1" lang="zh-CN" altLang="en-US" sz="4000" noProof="0">
                <a:solidFill>
                  <a:schemeClr val="bg1"/>
                </a:solidFill>
              </a:rPr>
              <a:t> </a:t>
            </a:r>
            <a:r>
              <a:rPr kumimoji="1" lang="en-GB" sz="4000" noProof="0">
                <a:solidFill>
                  <a:schemeClr val="bg1"/>
                </a:solidFill>
              </a:rPr>
              <a:t>The preference</a:t>
            </a:r>
            <a:r>
              <a:rPr kumimoji="1" lang="hu-HU" sz="4000" noProof="0">
                <a:solidFill>
                  <a:schemeClr val="bg1"/>
                </a:solidFill>
              </a:rPr>
              <a:t>s</a:t>
            </a:r>
            <a:r>
              <a:rPr kumimoji="1" lang="en-GB" sz="4000" noProof="0">
                <a:solidFill>
                  <a:schemeClr val="bg1"/>
                </a:solidFill>
              </a:rPr>
              <a:t> of students for </a:t>
            </a:r>
          </a:p>
          <a:p>
            <a:pPr algn="ctr"/>
            <a:r>
              <a:rPr kumimoji="1" lang="en-GB" sz="4000" noProof="0">
                <a:solidFill>
                  <a:schemeClr val="bg1"/>
                </a:solidFill>
              </a:rPr>
              <a:t>teacher A</a:t>
            </a:r>
            <a:r>
              <a:rPr kumimoji="1" lang="zh-CN" altLang="en-US" sz="4000" noProof="0">
                <a:solidFill>
                  <a:schemeClr val="bg1"/>
                </a:solidFill>
              </a:rPr>
              <a:t> </a:t>
            </a:r>
            <a:r>
              <a:rPr kumimoji="1" lang="en-US" altLang="zh-CN" sz="4000" noProof="0">
                <a:solidFill>
                  <a:schemeClr val="bg1"/>
                </a:solidFill>
              </a:rPr>
              <a:t>and teacher B</a:t>
            </a:r>
            <a:endParaRPr kumimoji="1" lang="en-GB" sz="4000" noProof="0">
              <a:solidFill>
                <a:schemeClr val="bg1"/>
              </a:solidFill>
            </a:endParaRPr>
          </a:p>
        </p:txBody>
      </p:sp>
      <p:sp>
        <p:nvSpPr>
          <p:cNvPr id="3" name="TextBox 2">
            <a:extLst>
              <a:ext uri="{FF2B5EF4-FFF2-40B4-BE49-F238E27FC236}">
                <a16:creationId xmlns:a16="http://schemas.microsoft.com/office/drawing/2014/main" id="{EEBFB283-3AFE-9AE3-7197-A093B95D3D4E}"/>
              </a:ext>
            </a:extLst>
          </p:cNvPr>
          <p:cNvSpPr txBox="1"/>
          <p:nvPr/>
        </p:nvSpPr>
        <p:spPr>
          <a:xfrm>
            <a:off x="89209" y="1367143"/>
            <a:ext cx="4955230" cy="4708981"/>
          </a:xfrm>
          <a:prstGeom prst="rect">
            <a:avLst/>
          </a:prstGeom>
          <a:noFill/>
        </p:spPr>
        <p:txBody>
          <a:bodyPr wrap="square">
            <a:spAutoFit/>
          </a:bodyPr>
          <a:lstStyle/>
          <a:p>
            <a:pPr indent="72000"/>
            <a:r>
              <a:rPr lang="en-US" sz="2500">
                <a:effectLst/>
                <a:latin typeface="Times New Roman" panose="02020603050405020304" pitchFamily="18" charset="0"/>
                <a:ea typeface="SimSun" panose="02010600030101010101" pitchFamily="2" charset="-122"/>
                <a:cs typeface="Times New Roman" panose="02020603050405020304" pitchFamily="18" charset="0"/>
              </a:rPr>
              <a:t>Q5</a:t>
            </a:r>
            <a:r>
              <a:rPr lang="hu-HU" sz="2500">
                <a:effectLst/>
                <a:latin typeface="Times New Roman" panose="02020603050405020304" pitchFamily="18" charset="0"/>
                <a:ea typeface="SimSun" panose="02010600030101010101" pitchFamily="2" charset="-122"/>
                <a:cs typeface="Times New Roman" panose="02020603050405020304" pitchFamily="18" charset="0"/>
              </a:rPr>
              <a:t>:</a:t>
            </a:r>
            <a:r>
              <a:rPr lang="en-US" sz="2500">
                <a:effectLst/>
                <a:latin typeface="Times New Roman" panose="02020603050405020304" pitchFamily="18" charset="0"/>
                <a:ea typeface="SimSun" panose="02010600030101010101" pitchFamily="2" charset="-122"/>
                <a:cs typeface="Times New Roman" panose="02020603050405020304" pitchFamily="18" charset="0"/>
              </a:rPr>
              <a:t> If I was the dean of a business school I would rather hire...</a:t>
            </a:r>
            <a:endParaRPr lang="hu-HU" sz="2500">
              <a:effectLst/>
              <a:latin typeface="Times New Roman" panose="02020603050405020304" pitchFamily="18" charset="0"/>
              <a:ea typeface="SimSun" panose="02010600030101010101" pitchFamily="2" charset="-122"/>
              <a:cs typeface="Times New Roman" panose="02020603050405020304" pitchFamily="18" charset="0"/>
            </a:endParaRPr>
          </a:p>
          <a:p>
            <a:pPr indent="72000"/>
            <a:r>
              <a:rPr lang="en-US" sz="2500">
                <a:latin typeface="Times New Roman" panose="02020603050405020304" pitchFamily="18" charset="0"/>
                <a:cs typeface="Times New Roman" panose="02020603050405020304" pitchFamily="18" charset="0"/>
              </a:rPr>
              <a:t>Q6</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If I was a parent</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 would advise my child to enroll to the class of... </a:t>
            </a:r>
            <a:endParaRPr lang="hu-HU" sz="2500">
              <a:latin typeface="Times New Roman" panose="02020603050405020304" pitchFamily="18" charset="0"/>
              <a:cs typeface="Times New Roman" panose="02020603050405020304" pitchFamily="18" charset="0"/>
            </a:endParaRPr>
          </a:p>
          <a:p>
            <a:pPr indent="72000"/>
            <a:r>
              <a:rPr lang="en-US" sz="2500">
                <a:latin typeface="Times New Roman" panose="02020603050405020304" pitchFamily="18" charset="0"/>
                <a:cs typeface="Times New Roman" panose="02020603050405020304" pitchFamily="18" charset="0"/>
              </a:rPr>
              <a:t>Q7</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If I was the owner of a company</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 would send my managers for further learning to the class of... </a:t>
            </a:r>
            <a:endParaRPr lang="hu-HU" sz="2500">
              <a:latin typeface="Times New Roman" panose="02020603050405020304" pitchFamily="18" charset="0"/>
              <a:cs typeface="Times New Roman" panose="02020603050405020304" pitchFamily="18" charset="0"/>
            </a:endParaRPr>
          </a:p>
          <a:p>
            <a:pPr indent="72000"/>
            <a:r>
              <a:rPr lang="en-US" sz="2500">
                <a:latin typeface="Times New Roman" panose="02020603050405020304" pitchFamily="18" charset="0"/>
                <a:cs typeface="Times New Roman" panose="02020603050405020304" pitchFamily="18" charset="0"/>
              </a:rPr>
              <a:t>Q8</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If I think of what is the most </a:t>
            </a:r>
            <a:r>
              <a:rPr lang="en-GB" sz="2500" noProof="0">
                <a:latin typeface="Times New Roman" panose="02020603050405020304" pitchFamily="18" charset="0"/>
                <a:cs typeface="Times New Roman" panose="02020603050405020304" pitchFamily="18" charset="0"/>
              </a:rPr>
              <a:t>useful for my future career, I would choose…</a:t>
            </a:r>
          </a:p>
          <a:p>
            <a:pPr indent="72000"/>
            <a:r>
              <a:rPr lang="en-US" sz="2500">
                <a:latin typeface="Times New Roman" panose="02020603050405020304" pitchFamily="18" charset="0"/>
                <a:cs typeface="Times New Roman" panose="02020603050405020304" pitchFamily="18" charset="0"/>
              </a:rPr>
              <a:t>Q9</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If I was a teacher</a:t>
            </a:r>
            <a:r>
              <a:rPr lang="hu-HU" sz="2500">
                <a:latin typeface="Times New Roman" panose="02020603050405020304" pitchFamily="18" charset="0"/>
                <a:cs typeface="Times New Roman" panose="02020603050405020304" pitchFamily="18" charset="0"/>
              </a:rPr>
              <a:t>,</a:t>
            </a:r>
            <a:r>
              <a:rPr lang="en-US" sz="2500">
                <a:latin typeface="Times New Roman" panose="02020603050405020304" pitchFamily="18" charset="0"/>
                <a:cs typeface="Times New Roman" panose="02020603050405020304" pitchFamily="18" charset="0"/>
              </a:rPr>
              <a:t> I would like to be similar rather to</a:t>
            </a:r>
            <a:r>
              <a:rPr lang="hu-HU" sz="2500">
                <a:latin typeface="Times New Roman" panose="02020603050405020304" pitchFamily="18" charset="0"/>
                <a:cs typeface="Times New Roman" panose="02020603050405020304" pitchFamily="18" charset="0"/>
              </a:rPr>
              <a:t>…</a:t>
            </a:r>
          </a:p>
        </p:txBody>
      </p:sp>
      <p:graphicFrame>
        <p:nvGraphicFramePr>
          <p:cNvPr id="10" name="Chart 9">
            <a:extLst>
              <a:ext uri="{FF2B5EF4-FFF2-40B4-BE49-F238E27FC236}">
                <a16:creationId xmlns:a16="http://schemas.microsoft.com/office/drawing/2014/main" id="{2C1B2432-9192-3CA9-EEB9-F67797E582D6}"/>
              </a:ext>
            </a:extLst>
          </p:cNvPr>
          <p:cNvGraphicFramePr>
            <a:graphicFrameLocks/>
          </p:cNvGraphicFramePr>
          <p:nvPr>
            <p:extLst>
              <p:ext uri="{D42A27DB-BD31-4B8C-83A1-F6EECF244321}">
                <p14:modId xmlns:p14="http://schemas.microsoft.com/office/powerpoint/2010/main" val="2771752961"/>
              </p:ext>
            </p:extLst>
          </p:nvPr>
        </p:nvGraphicFramePr>
        <p:xfrm>
          <a:off x="5044439" y="1206500"/>
          <a:ext cx="6957061" cy="56515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965E5976-9203-698A-874C-F233FCC6E5C0}"/>
              </a:ext>
            </a:extLst>
          </p:cNvPr>
          <p:cNvSpPr txBox="1"/>
          <p:nvPr/>
        </p:nvSpPr>
        <p:spPr>
          <a:xfrm>
            <a:off x="5250873" y="2228671"/>
            <a:ext cx="10501746" cy="1200329"/>
          </a:xfrm>
          <a:prstGeom prst="rect">
            <a:avLst/>
          </a:prstGeom>
          <a:noFill/>
        </p:spPr>
        <p:txBody>
          <a:bodyPr wrap="square" rtlCol="0">
            <a:spAutoFit/>
          </a:bodyPr>
          <a:lstStyle/>
          <a:p>
            <a:r>
              <a:rPr lang="en-GB" sz="3600">
                <a:latin typeface="Times New Roman" panose="02020603050405020304" pitchFamily="18" charset="0"/>
                <a:cs typeface="Times New Roman" panose="02020603050405020304" pitchFamily="18" charset="0"/>
              </a:rPr>
              <a:t>Finding 2: Teachers should use more</a:t>
            </a:r>
          </a:p>
          <a:p>
            <a:r>
              <a:rPr lang="en-GB" sz="3600">
                <a:latin typeface="Times New Roman" panose="02020603050405020304" pitchFamily="18" charset="0"/>
                <a:cs typeface="Times New Roman" panose="02020603050405020304" pitchFamily="18" charset="0"/>
              </a:rPr>
              <a:t>UIC related teaching pedagogy</a:t>
            </a:r>
          </a:p>
        </p:txBody>
      </p:sp>
    </p:spTree>
    <p:extLst>
      <p:ext uri="{BB962C8B-B14F-4D97-AF65-F5344CB8AC3E}">
        <p14:creationId xmlns:p14="http://schemas.microsoft.com/office/powerpoint/2010/main" val="39725648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1"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1"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1"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1"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allAtOnce"/>
      <p:bldGraphic spid="10" grpId="1">
        <p:bldAsOne/>
      </p:bldGraphic>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704EB-31CC-0DED-8987-D1848D026225}"/>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AEBEAD44-45EF-E849-0E2B-F4773CA05DD9}"/>
              </a:ext>
            </a:extLst>
          </p:cNvPr>
          <p:cNvSpPr txBox="1"/>
          <p:nvPr/>
        </p:nvSpPr>
        <p:spPr>
          <a:xfrm>
            <a:off x="0" y="1637"/>
            <a:ext cx="11841480" cy="1323439"/>
          </a:xfrm>
          <a:prstGeom prst="rect">
            <a:avLst/>
          </a:prstGeom>
          <a:solidFill>
            <a:srgbClr val="005E00"/>
          </a:solidFill>
        </p:spPr>
        <p:txBody>
          <a:bodyPr wrap="square" rtlCol="0">
            <a:spAutoFit/>
          </a:bodyPr>
          <a:lstStyle/>
          <a:p>
            <a:r>
              <a:rPr kumimoji="1" lang="en-US" altLang="zh-CN" sz="4000" noProof="0">
                <a:solidFill>
                  <a:schemeClr val="bg1"/>
                </a:solidFill>
              </a:rPr>
              <a:t>3.3</a:t>
            </a:r>
            <a:r>
              <a:rPr kumimoji="1" lang="zh-CN" altLang="en-US" sz="4000" noProof="0">
                <a:solidFill>
                  <a:schemeClr val="bg1"/>
                </a:solidFill>
              </a:rPr>
              <a:t> </a:t>
            </a:r>
            <a:r>
              <a:rPr kumimoji="1" lang="en-GB" sz="4000" noProof="0">
                <a:solidFill>
                  <a:schemeClr val="bg1"/>
                </a:solidFill>
              </a:rPr>
              <a:t>The preferences of students for different kinds of teachers in function of their attitudes</a:t>
            </a:r>
            <a:r>
              <a:rPr kumimoji="1" lang="zh-CN" altLang="en-US" sz="4000" noProof="0">
                <a:solidFill>
                  <a:schemeClr val="bg1"/>
                </a:solidFill>
              </a:rPr>
              <a:t> （</a:t>
            </a:r>
            <a:r>
              <a:rPr kumimoji="1" lang="en-US" altLang="zh-CN" sz="4000" noProof="0">
                <a:solidFill>
                  <a:schemeClr val="bg1"/>
                </a:solidFill>
              </a:rPr>
              <a:t>N=1099</a:t>
            </a:r>
            <a:r>
              <a:rPr kumimoji="1" lang="zh-CN" altLang="en-US" sz="4000" noProof="0">
                <a:solidFill>
                  <a:schemeClr val="bg1"/>
                </a:solidFill>
              </a:rPr>
              <a:t>）</a:t>
            </a:r>
            <a:endParaRPr kumimoji="1" lang="en-GB" sz="4000" noProof="0">
              <a:solidFill>
                <a:schemeClr val="bg1"/>
              </a:solidFill>
            </a:endParaRPr>
          </a:p>
        </p:txBody>
      </p:sp>
      <p:sp>
        <p:nvSpPr>
          <p:cNvPr id="5" name="TextBox 4">
            <a:extLst>
              <a:ext uri="{FF2B5EF4-FFF2-40B4-BE49-F238E27FC236}">
                <a16:creationId xmlns:a16="http://schemas.microsoft.com/office/drawing/2014/main" id="{E535C7E8-AFCE-0CAD-2D91-E9E76698F97F}"/>
              </a:ext>
            </a:extLst>
          </p:cNvPr>
          <p:cNvSpPr txBox="1"/>
          <p:nvPr/>
        </p:nvSpPr>
        <p:spPr>
          <a:xfrm>
            <a:off x="182879" y="1516485"/>
            <a:ext cx="3036310" cy="2677656"/>
          </a:xfrm>
          <a:prstGeom prst="rect">
            <a:avLst/>
          </a:prstGeom>
          <a:noFill/>
          <a:ln w="15875">
            <a:solidFill>
              <a:srgbClr val="002060"/>
            </a:solidFill>
          </a:ln>
        </p:spPr>
        <p:txBody>
          <a:bodyPr wrap="square" rtlCol="0">
            <a:spAutoFit/>
          </a:bodyPr>
          <a:lstStyle/>
          <a:p>
            <a:r>
              <a:rPr lang="en-GB" sz="2800" noProof="0"/>
              <a:t>Four categories of students (based on 2 questionnaire items selected on the basis of factor analysis)</a:t>
            </a:r>
          </a:p>
        </p:txBody>
      </p:sp>
      <p:graphicFrame>
        <p:nvGraphicFramePr>
          <p:cNvPr id="6" name="Table 5">
            <a:extLst>
              <a:ext uri="{FF2B5EF4-FFF2-40B4-BE49-F238E27FC236}">
                <a16:creationId xmlns:a16="http://schemas.microsoft.com/office/drawing/2014/main" id="{CDFF74D1-8AAB-BBC9-7A8E-70BB19506D94}"/>
              </a:ext>
            </a:extLst>
          </p:cNvPr>
          <p:cNvGraphicFramePr>
            <a:graphicFrameLocks noGrp="1"/>
          </p:cNvGraphicFramePr>
          <p:nvPr>
            <p:extLst>
              <p:ext uri="{D42A27DB-BD31-4B8C-83A1-F6EECF244321}">
                <p14:modId xmlns:p14="http://schemas.microsoft.com/office/powerpoint/2010/main" val="4139928570"/>
              </p:ext>
            </p:extLst>
          </p:nvPr>
        </p:nvGraphicFramePr>
        <p:xfrm>
          <a:off x="182879" y="4303422"/>
          <a:ext cx="3174096" cy="2708882"/>
        </p:xfrm>
        <a:graphic>
          <a:graphicData uri="http://schemas.openxmlformats.org/drawingml/2006/table">
            <a:tbl>
              <a:tblPr>
                <a:tableStyleId>{5C22544A-7EE6-4342-B048-85BDC9FD1C3A}</a:tableStyleId>
              </a:tblPr>
              <a:tblGrid>
                <a:gridCol w="3174096">
                  <a:extLst>
                    <a:ext uri="{9D8B030D-6E8A-4147-A177-3AD203B41FA5}">
                      <a16:colId xmlns:a16="http://schemas.microsoft.com/office/drawing/2014/main" val="555379359"/>
                    </a:ext>
                  </a:extLst>
                </a:gridCol>
              </a:tblGrid>
              <a:tr h="1463018">
                <a:tc>
                  <a:txBody>
                    <a:bodyPr/>
                    <a:lstStyle/>
                    <a:p>
                      <a:pPr>
                        <a:buNone/>
                      </a:pPr>
                      <a:r>
                        <a:rPr lang="en-GB" sz="2000" b="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Q11_4 (Teachers should connect us with our possible future employers.)---</a:t>
                      </a:r>
                      <a:r>
                        <a:rPr lang="en-GB" sz="2000" b="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expectation</a:t>
                      </a:r>
                      <a:endParaRPr lang="hu-HU" sz="2000" b="0">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endParaRPr>
                    </a:p>
                    <a:p>
                      <a:pPr>
                        <a:buNone/>
                      </a:pPr>
                      <a:r>
                        <a:rPr lang="en-GB" sz="2000" b="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Q11_7 (Teachers who came from industry teach less effectively than other teachers.)--</a:t>
                      </a:r>
                      <a:r>
                        <a:rPr lang="en-GB" sz="2000" b="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doubt</a:t>
                      </a:r>
                      <a:endParaRPr lang="hu-HU" sz="2000" b="0">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endParaRPr>
                    </a:p>
                  </a:txBody>
                  <a:tcPr marL="6350" marR="6350" marT="6350" marB="0" anchor="b"/>
                </a:tc>
                <a:extLst>
                  <a:ext uri="{0D108BD9-81ED-4DB2-BD59-A6C34878D82A}">
                    <a16:rowId xmlns:a16="http://schemas.microsoft.com/office/drawing/2014/main" val="1634215247"/>
                  </a:ext>
                </a:extLst>
              </a:tr>
              <a:tr h="264132">
                <a:tc>
                  <a:txBody>
                    <a:bodyPr/>
                    <a:lstStyle/>
                    <a:p>
                      <a:pPr>
                        <a:buNone/>
                      </a:pPr>
                      <a:endParaRPr lang="hu-HU" sz="1400">
                        <a:effectLst/>
                        <a:latin typeface="Times New Roman" panose="02020603050405020304" pitchFamily="18" charset="0"/>
                        <a:ea typeface="DengXian" panose="02010600030101010101" pitchFamily="2" charset="-122"/>
                        <a:cs typeface="Times New Roman" panose="02020603050405020304" pitchFamily="18" charset="0"/>
                      </a:endParaRPr>
                    </a:p>
                  </a:txBody>
                  <a:tcPr marL="6350" marR="6350" marT="6350" marB="0" anchor="b"/>
                </a:tc>
                <a:extLst>
                  <a:ext uri="{0D108BD9-81ED-4DB2-BD59-A6C34878D82A}">
                    <a16:rowId xmlns:a16="http://schemas.microsoft.com/office/drawing/2014/main" val="1451908535"/>
                  </a:ext>
                </a:extLst>
              </a:tr>
            </a:tbl>
          </a:graphicData>
        </a:graphic>
      </p:graphicFrame>
      <p:pic>
        <p:nvPicPr>
          <p:cNvPr id="9" name="Picture 8">
            <a:hlinkClick r:id="" action="ppaction://customshow?id=1&amp;return=true"/>
            <a:extLst>
              <a:ext uri="{FF2B5EF4-FFF2-40B4-BE49-F238E27FC236}">
                <a16:creationId xmlns:a16="http://schemas.microsoft.com/office/drawing/2014/main" id="{5A64002D-CBF4-BABE-1B2C-CFA242E6B396}"/>
              </a:ext>
            </a:extLst>
          </p:cNvPr>
          <p:cNvPicPr>
            <a:picLocks noChangeAspect="1"/>
          </p:cNvPicPr>
          <p:nvPr/>
        </p:nvPicPr>
        <p:blipFill>
          <a:blip r:embed="rId3"/>
          <a:stretch>
            <a:fillRect/>
          </a:stretch>
        </p:blipFill>
        <p:spPr>
          <a:xfrm>
            <a:off x="2157608" y="3770259"/>
            <a:ext cx="933189" cy="519587"/>
          </a:xfrm>
          <a:prstGeom prst="rect">
            <a:avLst/>
          </a:prstGeom>
          <a:ln w="25400">
            <a:solidFill>
              <a:schemeClr val="tx1"/>
            </a:solidFill>
          </a:ln>
        </p:spPr>
      </p:pic>
      <p:graphicFrame>
        <p:nvGraphicFramePr>
          <p:cNvPr id="2" name="Diagram 1">
            <a:extLst>
              <a:ext uri="{FF2B5EF4-FFF2-40B4-BE49-F238E27FC236}">
                <a16:creationId xmlns:a16="http://schemas.microsoft.com/office/drawing/2014/main" id="{89F16AA0-BFA1-2E4C-68E3-C7B3138EE202}"/>
              </a:ext>
            </a:extLst>
          </p:cNvPr>
          <p:cNvGraphicFramePr/>
          <p:nvPr>
            <p:extLst>
              <p:ext uri="{D42A27DB-BD31-4B8C-83A1-F6EECF244321}">
                <p14:modId xmlns:p14="http://schemas.microsoft.com/office/powerpoint/2010/main" val="2866114039"/>
              </p:ext>
            </p:extLst>
          </p:nvPr>
        </p:nvGraphicFramePr>
        <p:xfrm>
          <a:off x="3935413" y="1807249"/>
          <a:ext cx="7323137" cy="46840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xtBox 3">
            <a:extLst>
              <a:ext uri="{FF2B5EF4-FFF2-40B4-BE49-F238E27FC236}">
                <a16:creationId xmlns:a16="http://schemas.microsoft.com/office/drawing/2014/main" id="{4DFE2C18-CD6F-F996-F788-C854E86EE8B9}"/>
              </a:ext>
            </a:extLst>
          </p:cNvPr>
          <p:cNvSpPr txBox="1"/>
          <p:nvPr/>
        </p:nvSpPr>
        <p:spPr>
          <a:xfrm>
            <a:off x="3485367" y="3949479"/>
            <a:ext cx="1708551" cy="707886"/>
          </a:xfrm>
          <a:prstGeom prst="rect">
            <a:avLst/>
          </a:prstGeom>
          <a:noFill/>
        </p:spPr>
        <p:txBody>
          <a:bodyPr wrap="square" rtlCol="0">
            <a:spAutoFit/>
          </a:bodyPr>
          <a:lstStyle/>
          <a:p>
            <a:r>
              <a:rPr lang="en-GB" sz="2000" dirty="0">
                <a:solidFill>
                  <a:srgbClr val="FF0000"/>
                </a:solidFill>
              </a:rPr>
              <a:t>L</a:t>
            </a:r>
            <a:r>
              <a:rPr lang="en-HU" sz="2000" dirty="0">
                <a:solidFill>
                  <a:srgbClr val="FF0000"/>
                </a:solidFill>
              </a:rPr>
              <a:t>ow UIC expectation </a:t>
            </a:r>
          </a:p>
        </p:txBody>
      </p:sp>
      <p:sp>
        <p:nvSpPr>
          <p:cNvPr id="7" name="TextBox 6">
            <a:extLst>
              <a:ext uri="{FF2B5EF4-FFF2-40B4-BE49-F238E27FC236}">
                <a16:creationId xmlns:a16="http://schemas.microsoft.com/office/drawing/2014/main" id="{A68A3D73-1D14-66D4-91A5-9312654003C2}"/>
              </a:ext>
            </a:extLst>
          </p:cNvPr>
          <p:cNvSpPr txBox="1"/>
          <p:nvPr/>
        </p:nvSpPr>
        <p:spPr>
          <a:xfrm>
            <a:off x="9871263" y="3677665"/>
            <a:ext cx="1708551" cy="707886"/>
          </a:xfrm>
          <a:prstGeom prst="rect">
            <a:avLst/>
          </a:prstGeom>
          <a:noFill/>
        </p:spPr>
        <p:txBody>
          <a:bodyPr wrap="square" rtlCol="0">
            <a:spAutoFit/>
          </a:bodyPr>
          <a:lstStyle/>
          <a:p>
            <a:r>
              <a:rPr lang="en-GB" sz="2000" dirty="0">
                <a:solidFill>
                  <a:srgbClr val="FF0000"/>
                </a:solidFill>
              </a:rPr>
              <a:t>High</a:t>
            </a:r>
            <a:r>
              <a:rPr lang="zh-CN" altLang="en-US" sz="2000" dirty="0">
                <a:solidFill>
                  <a:srgbClr val="FF0000"/>
                </a:solidFill>
              </a:rPr>
              <a:t> </a:t>
            </a:r>
            <a:r>
              <a:rPr lang="en-US" altLang="zh-CN" sz="2000" dirty="0">
                <a:solidFill>
                  <a:srgbClr val="FF0000"/>
                </a:solidFill>
              </a:rPr>
              <a:t>UIC </a:t>
            </a:r>
            <a:r>
              <a:rPr lang="en-HU" sz="2000" dirty="0">
                <a:solidFill>
                  <a:srgbClr val="FF0000"/>
                </a:solidFill>
              </a:rPr>
              <a:t> expectation </a:t>
            </a:r>
          </a:p>
        </p:txBody>
      </p:sp>
      <p:sp>
        <p:nvSpPr>
          <p:cNvPr id="10" name="TextBox 9">
            <a:extLst>
              <a:ext uri="{FF2B5EF4-FFF2-40B4-BE49-F238E27FC236}">
                <a16:creationId xmlns:a16="http://schemas.microsoft.com/office/drawing/2014/main" id="{0CA968FD-AA97-AE34-F714-7876AD7E6495}"/>
              </a:ext>
            </a:extLst>
          </p:cNvPr>
          <p:cNvSpPr txBox="1"/>
          <p:nvPr/>
        </p:nvSpPr>
        <p:spPr>
          <a:xfrm>
            <a:off x="5920740" y="1407139"/>
            <a:ext cx="3148012" cy="400110"/>
          </a:xfrm>
          <a:prstGeom prst="rect">
            <a:avLst/>
          </a:prstGeom>
          <a:noFill/>
        </p:spPr>
        <p:txBody>
          <a:bodyPr wrap="square" rtlCol="0">
            <a:spAutoFit/>
          </a:bodyPr>
          <a:lstStyle/>
          <a:p>
            <a:r>
              <a:rPr lang="en-HU" sz="2000" dirty="0"/>
              <a:t> </a:t>
            </a:r>
            <a:r>
              <a:rPr lang="en-HU" sz="2000" dirty="0">
                <a:solidFill>
                  <a:srgbClr val="FF0000"/>
                </a:solidFill>
              </a:rPr>
              <a:t>high doubts</a:t>
            </a:r>
            <a:r>
              <a:rPr lang="zh-CN" altLang="en-US" sz="2000" dirty="0">
                <a:solidFill>
                  <a:srgbClr val="FF0000"/>
                </a:solidFill>
              </a:rPr>
              <a:t> </a:t>
            </a:r>
            <a:r>
              <a:rPr lang="en-US" altLang="zh-CN" sz="2000" dirty="0">
                <a:solidFill>
                  <a:srgbClr val="FF0000"/>
                </a:solidFill>
              </a:rPr>
              <a:t>related</a:t>
            </a:r>
            <a:r>
              <a:rPr lang="zh-CN" altLang="en-US" sz="2000" dirty="0">
                <a:solidFill>
                  <a:srgbClr val="FF0000"/>
                </a:solidFill>
              </a:rPr>
              <a:t> </a:t>
            </a:r>
            <a:r>
              <a:rPr lang="en-US" altLang="zh-CN" sz="2000" dirty="0">
                <a:solidFill>
                  <a:srgbClr val="FF0000"/>
                </a:solidFill>
              </a:rPr>
              <a:t>to UIC </a:t>
            </a:r>
            <a:r>
              <a:rPr lang="en-HU" sz="2000" dirty="0">
                <a:solidFill>
                  <a:srgbClr val="FF0000"/>
                </a:solidFill>
              </a:rPr>
              <a:t> </a:t>
            </a:r>
          </a:p>
        </p:txBody>
      </p:sp>
      <p:sp>
        <p:nvSpPr>
          <p:cNvPr id="11" name="TextBox 10">
            <a:extLst>
              <a:ext uri="{FF2B5EF4-FFF2-40B4-BE49-F238E27FC236}">
                <a16:creationId xmlns:a16="http://schemas.microsoft.com/office/drawing/2014/main" id="{D28B11A8-A8B0-2308-9C49-E431B25FB9CA}"/>
              </a:ext>
            </a:extLst>
          </p:cNvPr>
          <p:cNvSpPr txBox="1"/>
          <p:nvPr/>
        </p:nvSpPr>
        <p:spPr>
          <a:xfrm>
            <a:off x="6096000" y="6456253"/>
            <a:ext cx="3487550" cy="400110"/>
          </a:xfrm>
          <a:prstGeom prst="rect">
            <a:avLst/>
          </a:prstGeom>
          <a:noFill/>
        </p:spPr>
        <p:txBody>
          <a:bodyPr wrap="square" rtlCol="0">
            <a:spAutoFit/>
          </a:bodyPr>
          <a:lstStyle/>
          <a:p>
            <a:r>
              <a:rPr lang="en-HU" sz="2000" dirty="0">
                <a:solidFill>
                  <a:srgbClr val="FF0000"/>
                </a:solidFill>
              </a:rPr>
              <a:t> low doubts related to UIC  </a:t>
            </a:r>
          </a:p>
        </p:txBody>
      </p:sp>
    </p:spTree>
    <p:extLst>
      <p:ext uri="{BB962C8B-B14F-4D97-AF65-F5344CB8AC3E}">
        <p14:creationId xmlns:p14="http://schemas.microsoft.com/office/powerpoint/2010/main" val="3284350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2" grpId="0">
        <p:bldAsOne/>
      </p:bldGraphic>
      <p:bldP spid="4" grpId="0"/>
      <p:bldP spid="7"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6A20C-A814-5A26-B744-1431CB0C3DF2}"/>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7A897679-DA02-246D-EE06-314C723536BB}"/>
              </a:ext>
            </a:extLst>
          </p:cNvPr>
          <p:cNvSpPr txBox="1"/>
          <p:nvPr/>
        </p:nvSpPr>
        <p:spPr>
          <a:xfrm>
            <a:off x="0" y="1637"/>
            <a:ext cx="11841480" cy="1323439"/>
          </a:xfrm>
          <a:prstGeom prst="rect">
            <a:avLst/>
          </a:prstGeom>
          <a:solidFill>
            <a:srgbClr val="005E00"/>
          </a:solidFill>
        </p:spPr>
        <p:txBody>
          <a:bodyPr wrap="square" rtlCol="0">
            <a:spAutoFit/>
          </a:bodyPr>
          <a:lstStyle/>
          <a:p>
            <a:r>
              <a:rPr kumimoji="1" lang="en-US" altLang="zh-CN" sz="4000" noProof="0">
                <a:solidFill>
                  <a:schemeClr val="bg1"/>
                </a:solidFill>
              </a:rPr>
              <a:t>3.3</a:t>
            </a:r>
            <a:r>
              <a:rPr kumimoji="1" lang="en-GB" sz="4000" noProof="0">
                <a:solidFill>
                  <a:schemeClr val="bg1"/>
                </a:solidFill>
              </a:rPr>
              <a:t>The preferences of students for different kinds of teachers in function of their attitudes (N=1099)</a:t>
            </a:r>
          </a:p>
        </p:txBody>
      </p:sp>
      <p:pic>
        <p:nvPicPr>
          <p:cNvPr id="9" name="Picture 8">
            <a:hlinkClick r:id="" action="ppaction://customshow?id=1&amp;return=true"/>
            <a:extLst>
              <a:ext uri="{FF2B5EF4-FFF2-40B4-BE49-F238E27FC236}">
                <a16:creationId xmlns:a16="http://schemas.microsoft.com/office/drawing/2014/main" id="{705A648D-547D-28C3-7890-E855167DD168}"/>
              </a:ext>
            </a:extLst>
          </p:cNvPr>
          <p:cNvPicPr>
            <a:picLocks noChangeAspect="1"/>
          </p:cNvPicPr>
          <p:nvPr/>
        </p:nvPicPr>
        <p:blipFill>
          <a:blip r:embed="rId3"/>
          <a:stretch>
            <a:fillRect/>
          </a:stretch>
        </p:blipFill>
        <p:spPr>
          <a:xfrm>
            <a:off x="243747" y="1707543"/>
            <a:ext cx="933189" cy="519587"/>
          </a:xfrm>
          <a:prstGeom prst="rect">
            <a:avLst/>
          </a:prstGeom>
          <a:ln w="25400">
            <a:solidFill>
              <a:schemeClr val="tx1"/>
            </a:solidFill>
          </a:ln>
        </p:spPr>
      </p:pic>
      <p:graphicFrame>
        <p:nvGraphicFramePr>
          <p:cNvPr id="3" name="Chart 2">
            <a:extLst>
              <a:ext uri="{FF2B5EF4-FFF2-40B4-BE49-F238E27FC236}">
                <a16:creationId xmlns:a16="http://schemas.microsoft.com/office/drawing/2014/main" id="{65D23AD9-C287-F43C-0850-03314628EF8C}"/>
              </a:ext>
            </a:extLst>
          </p:cNvPr>
          <p:cNvGraphicFramePr>
            <a:graphicFrameLocks/>
          </p:cNvGraphicFramePr>
          <p:nvPr>
            <p:extLst>
              <p:ext uri="{D42A27DB-BD31-4B8C-83A1-F6EECF244321}">
                <p14:modId xmlns:p14="http://schemas.microsoft.com/office/powerpoint/2010/main" val="2820982928"/>
              </p:ext>
            </p:extLst>
          </p:nvPr>
        </p:nvGraphicFramePr>
        <p:xfrm>
          <a:off x="1396943" y="1325076"/>
          <a:ext cx="10231886" cy="55312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260280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9E34A-36B0-DF6C-46F3-2540C1187F0E}"/>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858AC5DF-AD5F-7B9C-FA8B-E192DA5E6E6C}"/>
              </a:ext>
            </a:extLst>
          </p:cNvPr>
          <p:cNvSpPr txBox="1"/>
          <p:nvPr/>
        </p:nvSpPr>
        <p:spPr>
          <a:xfrm>
            <a:off x="0" y="1637"/>
            <a:ext cx="11841480" cy="1323439"/>
          </a:xfrm>
          <a:prstGeom prst="rect">
            <a:avLst/>
          </a:prstGeom>
          <a:solidFill>
            <a:srgbClr val="005E00"/>
          </a:solidFill>
        </p:spPr>
        <p:txBody>
          <a:bodyPr wrap="square" rtlCol="0">
            <a:spAutoFit/>
          </a:bodyPr>
          <a:lstStyle/>
          <a:p>
            <a:r>
              <a:rPr kumimoji="1" lang="en-US" altLang="zh-CN" sz="4000" noProof="0">
                <a:solidFill>
                  <a:schemeClr val="bg1"/>
                </a:solidFill>
              </a:rPr>
              <a:t>3.3</a:t>
            </a:r>
            <a:r>
              <a:rPr kumimoji="1" lang="en-GB" sz="4000" noProof="0">
                <a:solidFill>
                  <a:schemeClr val="bg1"/>
                </a:solidFill>
              </a:rPr>
              <a:t>The preferences of students for different kinds of teachers in function of their attitudes (N=1099)</a:t>
            </a:r>
          </a:p>
        </p:txBody>
      </p:sp>
      <p:sp>
        <p:nvSpPr>
          <p:cNvPr id="2" name="TextBox 1">
            <a:extLst>
              <a:ext uri="{FF2B5EF4-FFF2-40B4-BE49-F238E27FC236}">
                <a16:creationId xmlns:a16="http://schemas.microsoft.com/office/drawing/2014/main" id="{89B2BE1E-F361-68D1-5326-0923F298C756}"/>
              </a:ext>
            </a:extLst>
          </p:cNvPr>
          <p:cNvSpPr txBox="1"/>
          <p:nvPr/>
        </p:nvSpPr>
        <p:spPr>
          <a:xfrm>
            <a:off x="804797" y="1738033"/>
            <a:ext cx="10231886" cy="3170099"/>
          </a:xfrm>
          <a:prstGeom prst="rect">
            <a:avLst/>
          </a:prstGeom>
          <a:noFill/>
        </p:spPr>
        <p:txBody>
          <a:bodyPr wrap="square" rtlCol="0">
            <a:spAutoFit/>
          </a:bodyPr>
          <a:lstStyle/>
          <a:p>
            <a:pPr algn="just"/>
            <a:r>
              <a:rPr lang="en-GB" sz="4000">
                <a:latin typeface="Times New Roman" panose="02020603050405020304" pitchFamily="18" charset="0"/>
                <a:cs typeface="Times New Roman" panose="02020603050405020304" pitchFamily="18" charset="0"/>
              </a:rPr>
              <a:t>Finding 3: indicates that students are heterogeneous. Therefore, UIC-based teaching should be differentiated: different groups of students may require different balances between theoretical explanation and practical application.</a:t>
            </a:r>
          </a:p>
        </p:txBody>
      </p:sp>
    </p:spTree>
    <p:extLst>
      <p:ext uri="{BB962C8B-B14F-4D97-AF65-F5344CB8AC3E}">
        <p14:creationId xmlns:p14="http://schemas.microsoft.com/office/powerpoint/2010/main" val="34306662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15793-64B2-88CE-8725-5F1ED1802AF4}"/>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656A3F6B-F3FC-D997-C7EF-8413DD54F530}"/>
              </a:ext>
            </a:extLst>
          </p:cNvPr>
          <p:cNvSpPr txBox="1"/>
          <p:nvPr/>
        </p:nvSpPr>
        <p:spPr>
          <a:xfrm>
            <a:off x="1588528" y="1974865"/>
            <a:ext cx="9820405" cy="892552"/>
          </a:xfrm>
          <a:prstGeom prst="rect">
            <a:avLst/>
          </a:prstGeom>
          <a:solidFill>
            <a:srgbClr val="005E00"/>
          </a:solidFill>
        </p:spPr>
        <p:txBody>
          <a:bodyPr wrap="square" rtlCol="0">
            <a:spAutoFit/>
          </a:bodyPr>
          <a:lstStyle/>
          <a:p>
            <a:r>
              <a:rPr kumimoji="1" lang="en-GB" sz="5200" noProof="0">
                <a:solidFill>
                  <a:schemeClr val="bg1"/>
                </a:solidFill>
              </a:rPr>
              <a:t>Thank you for your attention</a:t>
            </a:r>
            <a:r>
              <a:rPr kumimoji="1" lang="hu-HU" sz="5200" noProof="0">
                <a:solidFill>
                  <a:schemeClr val="bg1"/>
                </a:solidFill>
              </a:rPr>
              <a:t>!</a:t>
            </a:r>
            <a:endParaRPr kumimoji="1" lang="en-GB" sz="5200" noProof="0">
              <a:solidFill>
                <a:schemeClr val="bg1"/>
              </a:solidFill>
            </a:endParaRPr>
          </a:p>
        </p:txBody>
      </p:sp>
      <p:sp>
        <p:nvSpPr>
          <p:cNvPr id="4" name="TextBox 3">
            <a:extLst>
              <a:ext uri="{FF2B5EF4-FFF2-40B4-BE49-F238E27FC236}">
                <a16:creationId xmlns:a16="http://schemas.microsoft.com/office/drawing/2014/main" id="{DBA51907-7197-2D4E-9ECB-63CBF82CAD28}"/>
              </a:ext>
            </a:extLst>
          </p:cNvPr>
          <p:cNvSpPr txBox="1"/>
          <p:nvPr/>
        </p:nvSpPr>
        <p:spPr>
          <a:xfrm>
            <a:off x="3656557" y="3304309"/>
            <a:ext cx="4878886" cy="3108543"/>
          </a:xfrm>
          <a:prstGeom prst="rect">
            <a:avLst/>
          </a:prstGeom>
          <a:noFill/>
        </p:spPr>
        <p:txBody>
          <a:bodyPr wrap="square">
            <a:spAutoFit/>
          </a:bodyPr>
          <a:lstStyle/>
          <a:p>
            <a:pPr algn="ctr">
              <a:buNone/>
            </a:pPr>
            <a:r>
              <a:rPr lang="en-GB" sz="2800"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Min HUANG</a:t>
            </a:r>
            <a:endParaRPr lang="en-GB" sz="2800" noProof="0">
              <a:effectLst/>
              <a:latin typeface="Times New Roman" panose="02020603050405020304" pitchFamily="18" charset="0"/>
              <a:ea typeface="SimSun" panose="02010600030101010101" pitchFamily="2" charset="-122"/>
              <a:cs typeface="Times New Roman" panose="02020603050405020304" pitchFamily="18" charset="0"/>
            </a:endParaRPr>
          </a:p>
          <a:p>
            <a:pPr algn="ctr">
              <a:buNone/>
            </a:pPr>
            <a:r>
              <a:rPr lang="en-GB" sz="2800"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Research assistant</a:t>
            </a:r>
            <a:endParaRPr lang="en-GB" sz="2800" noProof="0">
              <a:effectLst/>
              <a:latin typeface="Times New Roman" panose="02020603050405020304" pitchFamily="18" charset="0"/>
              <a:ea typeface="SimSun" panose="02010600030101010101" pitchFamily="2" charset="-122"/>
              <a:cs typeface="Times New Roman" panose="02020603050405020304" pitchFamily="18" charset="0"/>
            </a:endParaRPr>
          </a:p>
          <a:p>
            <a:pPr algn="ctr">
              <a:buNone/>
            </a:pPr>
            <a:r>
              <a:rPr lang="en-GB" sz="2800"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PhD Candidate (ELTE University, Budapest) </a:t>
            </a:r>
            <a:endParaRPr lang="en-GB" sz="2800" noProof="0">
              <a:effectLst/>
              <a:latin typeface="Times New Roman" panose="02020603050405020304" pitchFamily="18" charset="0"/>
              <a:ea typeface="SimSun" panose="02010600030101010101" pitchFamily="2" charset="-122"/>
              <a:cs typeface="Times New Roman" panose="02020603050405020304" pitchFamily="18" charset="0"/>
            </a:endParaRPr>
          </a:p>
          <a:p>
            <a:pPr algn="ctr">
              <a:buNone/>
            </a:pPr>
            <a:r>
              <a:rPr lang="en-GB" sz="2800"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E-mail: </a:t>
            </a:r>
            <a:r>
              <a:rPr lang="en-GB" sz="2800" u="sng"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hlinkClick r:id="rId3"/>
              </a:rPr>
              <a:t>huangmin@student.elte.hu</a:t>
            </a:r>
            <a:endParaRPr lang="en-GB" sz="2800" noProof="0">
              <a:effectLst/>
              <a:latin typeface="Times New Roman" panose="02020603050405020304" pitchFamily="18" charset="0"/>
              <a:ea typeface="SimSun" panose="02010600030101010101" pitchFamily="2" charset="-122"/>
              <a:cs typeface="Times New Roman" panose="02020603050405020304" pitchFamily="18" charset="0"/>
            </a:endParaRPr>
          </a:p>
          <a:p>
            <a:pPr algn="ctr">
              <a:buNone/>
            </a:pPr>
            <a:r>
              <a:rPr lang="en-GB" sz="2800" noProof="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Telephone: +36 304137387</a:t>
            </a:r>
            <a:endParaRPr lang="en-GB" sz="2800" noProof="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1218657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27BCF-8D63-51F8-1F8E-CA33D380D08A}"/>
              </a:ext>
            </a:extLst>
          </p:cNvPr>
          <p:cNvSpPr>
            <a:spLocks noGrp="1"/>
          </p:cNvSpPr>
          <p:nvPr>
            <p:ph type="title"/>
          </p:nvPr>
        </p:nvSpPr>
        <p:spPr/>
        <p:txBody>
          <a:bodyPr>
            <a:normAutofit/>
          </a:bodyPr>
          <a:lstStyle/>
          <a:p>
            <a:r>
              <a:rPr lang="en-HU"/>
              <a:t>Reference</a:t>
            </a:r>
          </a:p>
        </p:txBody>
      </p:sp>
      <p:sp>
        <p:nvSpPr>
          <p:cNvPr id="3" name="Content Placeholder 2">
            <a:extLst>
              <a:ext uri="{FF2B5EF4-FFF2-40B4-BE49-F238E27FC236}">
                <a16:creationId xmlns:a16="http://schemas.microsoft.com/office/drawing/2014/main" id="{D17022EB-16FF-872E-28F2-54DFBDEA6DA6}"/>
              </a:ext>
            </a:extLst>
          </p:cNvPr>
          <p:cNvSpPr>
            <a:spLocks noGrp="1"/>
          </p:cNvSpPr>
          <p:nvPr>
            <p:ph idx="1"/>
          </p:nvPr>
        </p:nvSpPr>
        <p:spPr/>
        <p:txBody>
          <a:bodyPr/>
          <a:lstStyle/>
          <a:p>
            <a:pPr indent="-552600"/>
            <a:r>
              <a:rPr lang="en-GB" dirty="0"/>
              <a:t>Huang, M., &amp; Halász, G. (2025). Using university-industry cooperation for university and faculty development: A China-Hungary comparative study in fashion education. </a:t>
            </a:r>
            <a:r>
              <a:rPr lang="en-GB" i="1" dirty="0"/>
              <a:t>Journal of Adult Learning, Knowledge and Innovation</a:t>
            </a:r>
            <a:r>
              <a:rPr lang="en-GB" dirty="0"/>
              <a:t>.</a:t>
            </a:r>
          </a:p>
          <a:p>
            <a:pPr indent="-552600"/>
            <a:r>
              <a:rPr lang="en-GB" dirty="0"/>
              <a:t>OECD (2017). Supporting entrepreneurship and innovation in higher education in Hungary, </a:t>
            </a:r>
            <a:r>
              <a:rPr lang="en-GB" u="sng" dirty="0">
                <a:hlinkClick r:id="rId2"/>
              </a:rPr>
              <a:t>https://www.oecd.org/content/dam/oecd/en/publications/reports/2017/11/supporting-entrepreneurship-and-innovation-in-higher-education-in-hungary_g1g7847f/9789264273344-en.pdf</a:t>
            </a:r>
            <a:r>
              <a:rPr lang="en-GB" dirty="0"/>
              <a:t> (Accessed in December, 2024 ).</a:t>
            </a:r>
            <a:endParaRPr lang="en-HU" dirty="0"/>
          </a:p>
          <a:p>
            <a:endParaRPr lang="en-HU" dirty="0"/>
          </a:p>
        </p:txBody>
      </p:sp>
    </p:spTree>
    <p:extLst>
      <p:ext uri="{BB962C8B-B14F-4D97-AF65-F5344CB8AC3E}">
        <p14:creationId xmlns:p14="http://schemas.microsoft.com/office/powerpoint/2010/main" val="2203776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F4766F9-D48A-C269-80C3-2147B6539E08}"/>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FE826E99-C370-303E-D423-656C95963F8C}"/>
              </a:ext>
            </a:extLst>
          </p:cNvPr>
          <p:cNvSpPr txBox="1"/>
          <p:nvPr/>
        </p:nvSpPr>
        <p:spPr>
          <a:xfrm>
            <a:off x="-1" y="88255"/>
            <a:ext cx="12025745" cy="707886"/>
          </a:xfrm>
          <a:prstGeom prst="rect">
            <a:avLst/>
          </a:prstGeom>
          <a:solidFill>
            <a:srgbClr val="005E00"/>
          </a:solidFill>
        </p:spPr>
        <p:txBody>
          <a:bodyPr wrap="square" rtlCol="0">
            <a:spAutoFit/>
          </a:bodyPr>
          <a:lstStyle/>
          <a:p>
            <a:r>
              <a:rPr kumimoji="1" lang="en-GB" sz="4000" noProof="0">
                <a:solidFill>
                  <a:schemeClr val="bg1"/>
                </a:solidFill>
              </a:rPr>
              <a:t>UII and different kinds of universities</a:t>
            </a:r>
          </a:p>
        </p:txBody>
      </p:sp>
      <p:graphicFrame>
        <p:nvGraphicFramePr>
          <p:cNvPr id="2" name="Chart 1">
            <a:extLst>
              <a:ext uri="{FF2B5EF4-FFF2-40B4-BE49-F238E27FC236}">
                <a16:creationId xmlns:a16="http://schemas.microsoft.com/office/drawing/2014/main" id="{B7BD8EE7-C23D-0BB9-82B2-5C456A7E884F}"/>
              </a:ext>
            </a:extLst>
          </p:cNvPr>
          <p:cNvGraphicFramePr>
            <a:graphicFrameLocks/>
          </p:cNvGraphicFramePr>
          <p:nvPr>
            <p:extLst>
              <p:ext uri="{D42A27DB-BD31-4B8C-83A1-F6EECF244321}">
                <p14:modId xmlns:p14="http://schemas.microsoft.com/office/powerpoint/2010/main" val="2079796419"/>
              </p:ext>
            </p:extLst>
          </p:nvPr>
        </p:nvGraphicFramePr>
        <p:xfrm>
          <a:off x="2849880" y="1105534"/>
          <a:ext cx="9342120" cy="544766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009848F2-576B-1908-07E8-6F891EF228CB}"/>
              </a:ext>
            </a:extLst>
          </p:cNvPr>
          <p:cNvSpPr txBox="1"/>
          <p:nvPr/>
        </p:nvSpPr>
        <p:spPr>
          <a:xfrm>
            <a:off x="182880" y="2255520"/>
            <a:ext cx="2453640" cy="3539430"/>
          </a:xfrm>
          <a:prstGeom prst="rect">
            <a:avLst/>
          </a:prstGeom>
          <a:noFill/>
          <a:ln w="15875">
            <a:solidFill>
              <a:srgbClr val="002060"/>
            </a:solidFill>
          </a:ln>
        </p:spPr>
        <p:txBody>
          <a:bodyPr wrap="square" rtlCol="0">
            <a:spAutoFit/>
          </a:bodyPr>
          <a:lstStyle/>
          <a:p>
            <a:r>
              <a:rPr lang="en-GB" sz="2800" noProof="0"/>
              <a:t>UIC might decrease the gap between research universities and universities of applied sciences</a:t>
            </a:r>
            <a:endParaRPr lang="hu-HU" sz="2800"/>
          </a:p>
        </p:txBody>
      </p:sp>
      <p:cxnSp>
        <p:nvCxnSpPr>
          <p:cNvPr id="6" name="Straight Arrow Connector 5">
            <a:extLst>
              <a:ext uri="{FF2B5EF4-FFF2-40B4-BE49-F238E27FC236}">
                <a16:creationId xmlns:a16="http://schemas.microsoft.com/office/drawing/2014/main" id="{0F6C02C0-7E08-5DB6-0968-F76F875E9CB4}"/>
              </a:ext>
            </a:extLst>
          </p:cNvPr>
          <p:cNvCxnSpPr>
            <a:cxnSpLocks/>
          </p:cNvCxnSpPr>
          <p:nvPr/>
        </p:nvCxnSpPr>
        <p:spPr>
          <a:xfrm flipV="1">
            <a:off x="4815840" y="3316406"/>
            <a:ext cx="602321" cy="722194"/>
          </a:xfrm>
          <a:prstGeom prst="straightConnector1">
            <a:avLst/>
          </a:prstGeom>
          <a:ln w="28575">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26C1845-3772-1226-CBEA-80CE6B8F15D6}"/>
              </a:ext>
            </a:extLst>
          </p:cNvPr>
          <p:cNvCxnSpPr>
            <a:cxnSpLocks/>
          </p:cNvCxnSpPr>
          <p:nvPr/>
        </p:nvCxnSpPr>
        <p:spPr>
          <a:xfrm flipV="1">
            <a:off x="9424008" y="2580564"/>
            <a:ext cx="301160" cy="435591"/>
          </a:xfrm>
          <a:prstGeom prst="straightConnector1">
            <a:avLst/>
          </a:prstGeom>
          <a:ln w="28575">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2647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2000"/>
                                        <p:tgtEl>
                                          <p:spTgt spid="2"/>
                                        </p:tgtEl>
                                      </p:cBhvr>
                                    </p:animEffect>
                                  </p:childTnLst>
                                </p:cTn>
                              </p:par>
                            </p:childTnLst>
                          </p:cTn>
                        </p:par>
                        <p:par>
                          <p:cTn id="12" fill="hold">
                            <p:stCondLst>
                              <p:cond delay="2500"/>
                            </p:stCondLst>
                            <p:childTnLst>
                              <p:par>
                                <p:cTn id="13" presetID="53" presetClass="entr" presetSubtype="16"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childTnLst>
                          </p:cTn>
                        </p:par>
                        <p:par>
                          <p:cTn id="18" fill="hold">
                            <p:stCondLst>
                              <p:cond delay="3000"/>
                            </p:stCondLst>
                            <p:childTnLst>
                              <p:par>
                                <p:cTn id="19" presetID="53" presetClass="entr" presetSubtype="16"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F7D27665-DF86-AA2D-D8E8-67137C0BB873}"/>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49942890-B1E1-E115-9823-B620E8D9F859}"/>
              </a:ext>
            </a:extLst>
          </p:cNvPr>
          <p:cNvSpPr txBox="1"/>
          <p:nvPr/>
        </p:nvSpPr>
        <p:spPr>
          <a:xfrm>
            <a:off x="4876800" y="0"/>
            <a:ext cx="7315200" cy="1323439"/>
          </a:xfrm>
          <a:prstGeom prst="rect">
            <a:avLst/>
          </a:prstGeom>
          <a:solidFill>
            <a:srgbClr val="005E00"/>
          </a:solidFill>
        </p:spPr>
        <p:txBody>
          <a:bodyPr wrap="square" rtlCol="0">
            <a:spAutoFit/>
          </a:bodyPr>
          <a:lstStyle/>
          <a:p>
            <a:pPr algn="r"/>
            <a:r>
              <a:rPr kumimoji="1" lang="en-GB" sz="4000" noProof="0">
                <a:solidFill>
                  <a:schemeClr val="bg1"/>
                </a:solidFill>
              </a:rPr>
              <a:t>The factor analysis behind the selection of </a:t>
            </a:r>
            <a:r>
              <a:rPr kumimoji="1" lang="en-GB" sz="4000" noProof="0" err="1">
                <a:solidFill>
                  <a:schemeClr val="bg1"/>
                </a:solidFill>
              </a:rPr>
              <a:t>questionaire</a:t>
            </a:r>
            <a:r>
              <a:rPr kumimoji="1" lang="en-GB" sz="4000" noProof="0">
                <a:solidFill>
                  <a:schemeClr val="bg1"/>
                </a:solidFill>
              </a:rPr>
              <a:t> items</a:t>
            </a:r>
          </a:p>
        </p:txBody>
      </p:sp>
      <p:sp>
        <p:nvSpPr>
          <p:cNvPr id="4" name="TextBox 3">
            <a:extLst>
              <a:ext uri="{FF2B5EF4-FFF2-40B4-BE49-F238E27FC236}">
                <a16:creationId xmlns:a16="http://schemas.microsoft.com/office/drawing/2014/main" id="{34D7ACF3-0816-4870-43EF-C842D35FC2A2}"/>
              </a:ext>
            </a:extLst>
          </p:cNvPr>
          <p:cNvSpPr txBox="1"/>
          <p:nvPr/>
        </p:nvSpPr>
        <p:spPr>
          <a:xfrm>
            <a:off x="9549906" y="1617853"/>
            <a:ext cx="2453640" cy="4401205"/>
          </a:xfrm>
          <a:prstGeom prst="rect">
            <a:avLst/>
          </a:prstGeom>
          <a:noFill/>
          <a:ln w="15875">
            <a:solidFill>
              <a:srgbClr val="002060"/>
            </a:solidFill>
          </a:ln>
        </p:spPr>
        <p:txBody>
          <a:bodyPr wrap="square" rtlCol="0">
            <a:spAutoFit/>
          </a:bodyPr>
          <a:lstStyle/>
          <a:p>
            <a:r>
              <a:rPr lang="en-GB" sz="2800" noProof="0"/>
              <a:t>The two factors make it possible to distinguish students on two axes: (1) strength of expectations; (2) strengths of reservations</a:t>
            </a:r>
          </a:p>
        </p:txBody>
      </p:sp>
      <p:pic>
        <p:nvPicPr>
          <p:cNvPr id="5" name="Picture 4">
            <a:extLst>
              <a:ext uri="{FF2B5EF4-FFF2-40B4-BE49-F238E27FC236}">
                <a16:creationId xmlns:a16="http://schemas.microsoft.com/office/drawing/2014/main" id="{7C868F63-3E80-FE4F-5945-391AC5C73102}"/>
              </a:ext>
            </a:extLst>
          </p:cNvPr>
          <p:cNvPicPr>
            <a:picLocks noChangeAspect="1"/>
          </p:cNvPicPr>
          <p:nvPr/>
        </p:nvPicPr>
        <p:blipFill>
          <a:blip r:embed="rId3"/>
          <a:stretch>
            <a:fillRect/>
          </a:stretch>
        </p:blipFill>
        <p:spPr>
          <a:xfrm>
            <a:off x="251543" y="661719"/>
            <a:ext cx="4625257" cy="5968236"/>
          </a:xfrm>
          <a:prstGeom prst="rect">
            <a:avLst/>
          </a:prstGeom>
        </p:spPr>
      </p:pic>
      <p:sp>
        <p:nvSpPr>
          <p:cNvPr id="10" name="TextBox 9">
            <a:extLst>
              <a:ext uri="{FF2B5EF4-FFF2-40B4-BE49-F238E27FC236}">
                <a16:creationId xmlns:a16="http://schemas.microsoft.com/office/drawing/2014/main" id="{A04EA029-1C65-08E6-3E92-56A2EB81BC43}"/>
              </a:ext>
            </a:extLst>
          </p:cNvPr>
          <p:cNvSpPr txBox="1"/>
          <p:nvPr/>
        </p:nvSpPr>
        <p:spPr>
          <a:xfrm>
            <a:off x="4984595" y="1460808"/>
            <a:ext cx="4214817" cy="5078313"/>
          </a:xfrm>
          <a:prstGeom prst="rect">
            <a:avLst/>
          </a:prstGeom>
          <a:noFill/>
        </p:spPr>
        <p:txBody>
          <a:bodyPr wrap="square">
            <a:spAutoFit/>
          </a:bodyPr>
          <a:lstStyle/>
          <a:p>
            <a:pPr marL="342900" lvl="0" indent="-342900">
              <a:buFont typeface="+mj-lt"/>
              <a:buAutoNum type="arabicPeriod"/>
              <a:tabLst>
                <a:tab pos="457200" algn="l"/>
              </a:tabLst>
            </a:pPr>
            <a:r>
              <a:rPr lang="en-GB" sz="1800" b="1" noProof="0">
                <a:effectLst/>
                <a:latin typeface="Times New Roman" panose="02020603050405020304" pitchFamily="18" charset="0"/>
                <a:ea typeface="DengXian" panose="02010600030101010101" pitchFamily="2" charset="-122"/>
                <a:cs typeface="Times New Roman" panose="02020603050405020304" pitchFamily="18" charset="0"/>
              </a:rPr>
              <a:t>Factor 1 captures a positive, practice-oriented expectation</a:t>
            </a:r>
            <a:r>
              <a:rPr lang="en-GB" sz="1800" noProof="0">
                <a:effectLst/>
                <a:latin typeface="Times New Roman" panose="02020603050405020304" pitchFamily="18" charset="0"/>
                <a:ea typeface="DengXian" panose="02010600030101010101" pitchFamily="2" charset="-122"/>
                <a:cs typeface="Times New Roman" panose="02020603050405020304" pitchFamily="18" charset="0"/>
              </a:rPr>
              <a:t>: students believe that teachers with industry experience provide added value through stronger networks, real-world examples, field opportunities, confidence, and motivation. This factor represents a clear “value-added benefits of industry-linked teaching” dimension.</a:t>
            </a:r>
          </a:p>
          <a:p>
            <a:pPr marL="342900" lvl="0" indent="-342900">
              <a:buFont typeface="+mj-lt"/>
              <a:buAutoNum type="arabicPeriod"/>
              <a:tabLst>
                <a:tab pos="457200" algn="l"/>
              </a:tabLst>
            </a:pPr>
            <a:r>
              <a:rPr lang="en-GB" sz="1800" b="1" noProof="0">
                <a:effectLst/>
                <a:latin typeface="Times New Roman" panose="02020603050405020304" pitchFamily="18" charset="0"/>
                <a:ea typeface="DengXian" panose="02010600030101010101" pitchFamily="2" charset="-122"/>
                <a:cs typeface="Times New Roman" panose="02020603050405020304" pitchFamily="18" charset="0"/>
              </a:rPr>
              <a:t>Factor 2 captures a set of reservations</a:t>
            </a:r>
            <a:r>
              <a:rPr lang="en-GB" sz="1800" noProof="0">
                <a:effectLst/>
                <a:latin typeface="Times New Roman" panose="02020603050405020304" pitchFamily="18" charset="0"/>
                <a:ea typeface="DengXian" panose="02010600030101010101" pitchFamily="2" charset="-122"/>
                <a:cs typeface="Times New Roman" panose="02020603050405020304" pitchFamily="18" charset="0"/>
              </a:rPr>
              <a:t>: some students view industry-experienced teachers as less pedagogically effective, potentially over-relying on personal stories and under-emphasizing theoretical foundations. This forms a contrasting </a:t>
            </a:r>
            <a:r>
              <a:rPr lang="en-GB" sz="1800" b="1" noProof="0">
                <a:effectLst/>
                <a:latin typeface="Times New Roman" panose="02020603050405020304" pitchFamily="18" charset="0"/>
                <a:ea typeface="DengXian" panose="02010600030101010101" pitchFamily="2" charset="-122"/>
                <a:cs typeface="Times New Roman" panose="02020603050405020304" pitchFamily="18" charset="0"/>
              </a:rPr>
              <a:t>“perceived risks or limitations of industry-based teachers”</a:t>
            </a:r>
            <a:r>
              <a:rPr lang="en-GB" sz="1800" noProof="0">
                <a:effectLst/>
                <a:latin typeface="Times New Roman" panose="02020603050405020304" pitchFamily="18" charset="0"/>
                <a:ea typeface="DengXian" panose="02010600030101010101" pitchFamily="2" charset="-122"/>
                <a:cs typeface="Times New Roman" panose="02020603050405020304" pitchFamily="18" charset="0"/>
              </a:rPr>
              <a:t> dimension</a:t>
            </a:r>
            <a:r>
              <a:rPr lang="en-GB" sz="1800">
                <a:effectLst/>
                <a:latin typeface="Times New Roman" panose="02020603050405020304" pitchFamily="18" charset="0"/>
                <a:ea typeface="DengXian" panose="02010600030101010101" pitchFamily="2" charset="-122"/>
                <a:cs typeface="Times New Roman" panose="02020603050405020304" pitchFamily="18" charset="0"/>
              </a:rPr>
              <a:t>.</a:t>
            </a:r>
            <a:endParaRPr lang="hu-HU" sz="1800">
              <a:effectLst/>
              <a:latin typeface="Times New Roman" panose="02020603050405020304" pitchFamily="18"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89831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zövegdoboz 12">
            <a:extLst>
              <a:ext uri="{FF2B5EF4-FFF2-40B4-BE49-F238E27FC236}">
                <a16:creationId xmlns:a16="http://schemas.microsoft.com/office/drawing/2014/main" id="{D006DB90-A768-D307-46C0-69F4DBE9C1FC}"/>
              </a:ext>
            </a:extLst>
          </p:cNvPr>
          <p:cNvSpPr txBox="1"/>
          <p:nvPr/>
        </p:nvSpPr>
        <p:spPr>
          <a:xfrm>
            <a:off x="332733" y="940064"/>
            <a:ext cx="11511937" cy="1077218"/>
          </a:xfrm>
          <a:prstGeom prst="rect">
            <a:avLst/>
          </a:prstGeom>
          <a:noFill/>
        </p:spPr>
        <p:txBody>
          <a:bodyPr wrap="square">
            <a:spAutoFit/>
          </a:bodyPr>
          <a:lstStyle/>
          <a:p>
            <a:pPr algn="just"/>
            <a:r>
              <a:rPr lang="en-GB" sz="3200" noProof="0" dirty="0">
                <a:latin typeface="Times New Roman" panose="02020603050405020304" pitchFamily="18" charset="0"/>
                <a:cs typeface="Times New Roman" panose="02020603050405020304" pitchFamily="18" charset="0"/>
              </a:rPr>
              <a:t>PhD interest </a:t>
            </a:r>
            <a:r>
              <a:rPr lang="en-GB" sz="3200" dirty="0">
                <a:latin typeface="Times New Roman" panose="02020603050405020304" pitchFamily="18" charset="0"/>
                <a:cs typeface="Times New Roman" panose="02020603050405020304" pitchFamily="18" charset="0"/>
              </a:rPr>
              <a:t>: </a:t>
            </a:r>
            <a:r>
              <a:rPr lang="en-GB" sz="3200" noProof="0" dirty="0">
                <a:latin typeface="Times New Roman" panose="02020603050405020304" pitchFamily="18" charset="0"/>
                <a:cs typeface="Times New Roman" panose="02020603050405020304" pitchFamily="18" charset="0"/>
              </a:rPr>
              <a:t>Higher education; </a:t>
            </a:r>
            <a:r>
              <a:rPr lang="en-GB" sz="3200" dirty="0">
                <a:latin typeface="Times New Roman" panose="02020603050405020304" pitchFamily="18" charset="0"/>
                <a:cs typeface="Times New Roman" panose="02020603050405020304" pitchFamily="18" charset="0"/>
              </a:rPr>
              <a:t>Teacher development; T</a:t>
            </a:r>
            <a:r>
              <a:rPr lang="en-GB" sz="3200" noProof="0" dirty="0" err="1">
                <a:latin typeface="Times New Roman" panose="02020603050405020304" pitchFamily="18" charset="0"/>
                <a:cs typeface="Times New Roman" panose="02020603050405020304" pitchFamily="18" charset="0"/>
              </a:rPr>
              <a:t>hird</a:t>
            </a:r>
            <a:r>
              <a:rPr lang="en-GB" sz="3200" noProof="0" dirty="0">
                <a:latin typeface="Times New Roman" panose="02020603050405020304" pitchFamily="18" charset="0"/>
                <a:cs typeface="Times New Roman" panose="02020603050405020304" pitchFamily="18" charset="0"/>
              </a:rPr>
              <a:t> mission of universities</a:t>
            </a:r>
          </a:p>
        </p:txBody>
      </p:sp>
      <p:sp>
        <p:nvSpPr>
          <p:cNvPr id="12" name="文本框 7">
            <a:extLst>
              <a:ext uri="{FF2B5EF4-FFF2-40B4-BE49-F238E27FC236}">
                <a16:creationId xmlns:a16="http://schemas.microsoft.com/office/drawing/2014/main" id="{96548D6A-0927-BF78-A6F2-8069FDFD6832}"/>
              </a:ext>
            </a:extLst>
          </p:cNvPr>
          <p:cNvSpPr txBox="1"/>
          <p:nvPr/>
        </p:nvSpPr>
        <p:spPr>
          <a:xfrm>
            <a:off x="1" y="109067"/>
            <a:ext cx="12192000" cy="830997"/>
          </a:xfrm>
          <a:prstGeom prst="rect">
            <a:avLst/>
          </a:prstGeom>
          <a:solidFill>
            <a:srgbClr val="005E00"/>
          </a:solidFill>
        </p:spPr>
        <p:txBody>
          <a:bodyPr wrap="square" rtlCol="0">
            <a:spAutoFit/>
          </a:bodyPr>
          <a:lstStyle/>
          <a:p>
            <a:r>
              <a:rPr kumimoji="1" lang="en-GB" sz="4800" dirty="0">
                <a:solidFill>
                  <a:schemeClr val="bg1"/>
                </a:solidFill>
              </a:rPr>
              <a:t>1.1 </a:t>
            </a:r>
            <a:r>
              <a:rPr kumimoji="1" lang="en-GB" sz="4800" noProof="0" dirty="0">
                <a:solidFill>
                  <a:schemeClr val="bg1"/>
                </a:solidFill>
              </a:rPr>
              <a:t> </a:t>
            </a:r>
            <a:r>
              <a:rPr kumimoji="1" lang="en-GB" sz="4800" noProof="0" dirty="0" err="1">
                <a:solidFill>
                  <a:schemeClr val="bg1"/>
                </a:solidFill>
              </a:rPr>
              <a:t>Backgroun</a:t>
            </a:r>
            <a:r>
              <a:rPr kumimoji="1" lang="en-GB" sz="4800" dirty="0">
                <a:solidFill>
                  <a:schemeClr val="bg1"/>
                </a:solidFill>
              </a:rPr>
              <a:t>d information : </a:t>
            </a:r>
            <a:r>
              <a:rPr kumimoji="1" lang="en-GB" sz="4800" noProof="0" dirty="0">
                <a:solidFill>
                  <a:schemeClr val="bg1"/>
                </a:solidFill>
              </a:rPr>
              <a:t>Doctoral research</a:t>
            </a:r>
          </a:p>
        </p:txBody>
      </p:sp>
      <p:sp>
        <p:nvSpPr>
          <p:cNvPr id="16" name="TextBox 15">
            <a:extLst>
              <a:ext uri="{FF2B5EF4-FFF2-40B4-BE49-F238E27FC236}">
                <a16:creationId xmlns:a16="http://schemas.microsoft.com/office/drawing/2014/main" id="{A2CCD6EF-3722-DB0B-C265-156D355DCF24}"/>
              </a:ext>
            </a:extLst>
          </p:cNvPr>
          <p:cNvSpPr txBox="1"/>
          <p:nvPr/>
        </p:nvSpPr>
        <p:spPr>
          <a:xfrm>
            <a:off x="300409" y="2263503"/>
            <a:ext cx="11591182" cy="1569660"/>
          </a:xfrm>
          <a:prstGeom prst="rect">
            <a:avLst/>
          </a:prstGeom>
          <a:noFill/>
        </p:spPr>
        <p:txBody>
          <a:bodyPr wrap="square" rtlCol="0">
            <a:spAutoFit/>
          </a:bodyPr>
          <a:lstStyle/>
          <a:p>
            <a:pPr algn="just"/>
            <a:r>
              <a:rPr lang="en-GB" sz="3200" dirty="0">
                <a:latin typeface="Times New Roman" panose="02020603050405020304" pitchFamily="18" charset="0"/>
                <a:cs typeface="Times New Roman" panose="02020603050405020304" pitchFamily="18" charset="0"/>
              </a:rPr>
              <a:t>Dissertation tile : The impact of third mission activities on university development in China and Hungary with a special focus on university-industry cooperation</a:t>
            </a:r>
          </a:p>
        </p:txBody>
      </p:sp>
      <p:sp>
        <p:nvSpPr>
          <p:cNvPr id="17" name="TextBox 16">
            <a:extLst>
              <a:ext uri="{FF2B5EF4-FFF2-40B4-BE49-F238E27FC236}">
                <a16:creationId xmlns:a16="http://schemas.microsoft.com/office/drawing/2014/main" id="{B9B15AF7-D62D-7365-DAC0-3BAAEB0B0E71}"/>
              </a:ext>
            </a:extLst>
          </p:cNvPr>
          <p:cNvSpPr txBox="1"/>
          <p:nvPr/>
        </p:nvSpPr>
        <p:spPr>
          <a:xfrm>
            <a:off x="332733" y="4163275"/>
            <a:ext cx="11164607" cy="2554545"/>
          </a:xfrm>
          <a:prstGeom prst="rect">
            <a:avLst/>
          </a:prstGeom>
          <a:noFill/>
        </p:spPr>
        <p:txBody>
          <a:bodyPr wrap="square" rtlCol="0">
            <a:spAutoFit/>
          </a:bodyPr>
          <a:lstStyle/>
          <a:p>
            <a:pPr algn="just"/>
            <a:r>
              <a:rPr lang="en-GB" sz="3200" dirty="0">
                <a:latin typeface="Times New Roman" panose="02020603050405020304" pitchFamily="18" charset="0"/>
                <a:cs typeface="Times New Roman" panose="02020603050405020304" pitchFamily="18" charset="0"/>
              </a:rPr>
              <a:t>T</a:t>
            </a:r>
            <a:r>
              <a:rPr lang="en-HU" sz="3200" dirty="0">
                <a:latin typeface="Times New Roman" panose="02020603050405020304" pitchFamily="18" charset="0"/>
                <a:cs typeface="Times New Roman" panose="02020603050405020304" pitchFamily="18" charset="0"/>
              </a:rPr>
              <a:t>hird mission: </a:t>
            </a:r>
            <a:r>
              <a:rPr lang="en-GB" sz="3200" dirty="0">
                <a:latin typeface="Times New Roman" panose="02020603050405020304" pitchFamily="18" charset="0"/>
                <a:cs typeface="Times New Roman" panose="02020603050405020304" pitchFamily="18" charset="0"/>
              </a:rPr>
              <a:t>applying and transforming “knowledge for economic, social and cultural development in the local economy, the country or on a global scale”, which ideally “…enhances education and research…” (OECD, 2017. p. 17.).</a:t>
            </a:r>
          </a:p>
          <a:p>
            <a:pPr algn="just"/>
            <a:r>
              <a:rPr lang="en-GB" sz="3200" dirty="0">
                <a:latin typeface="Times New Roman" panose="02020603050405020304" pitchFamily="18" charset="0"/>
                <a:cs typeface="Times New Roman" panose="02020603050405020304" pitchFamily="18" charset="0"/>
              </a:rPr>
              <a:t> </a:t>
            </a:r>
            <a:endParaRPr lang="en-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7711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38945-AB66-153D-6819-7C18F7EEB732}"/>
            </a:ext>
          </a:extLst>
        </p:cNvPr>
        <p:cNvGrpSpPr/>
        <p:nvPr/>
      </p:nvGrpSpPr>
      <p:grpSpPr>
        <a:xfrm>
          <a:off x="0" y="0"/>
          <a:ext cx="0" cy="0"/>
          <a:chOff x="0" y="0"/>
          <a:chExt cx="0" cy="0"/>
        </a:xfrm>
      </p:grpSpPr>
      <p:sp>
        <p:nvSpPr>
          <p:cNvPr id="12" name="文本框 7">
            <a:extLst>
              <a:ext uri="{FF2B5EF4-FFF2-40B4-BE49-F238E27FC236}">
                <a16:creationId xmlns:a16="http://schemas.microsoft.com/office/drawing/2014/main" id="{CF198DCC-B73B-9A9B-0BB4-0BB8567A8CCD}"/>
              </a:ext>
            </a:extLst>
          </p:cNvPr>
          <p:cNvSpPr txBox="1"/>
          <p:nvPr/>
        </p:nvSpPr>
        <p:spPr>
          <a:xfrm>
            <a:off x="175259" y="140180"/>
            <a:ext cx="11878195" cy="830997"/>
          </a:xfrm>
          <a:prstGeom prst="rect">
            <a:avLst/>
          </a:prstGeom>
          <a:solidFill>
            <a:srgbClr val="005E00"/>
          </a:solidFill>
        </p:spPr>
        <p:txBody>
          <a:bodyPr wrap="square" rtlCol="0">
            <a:spAutoFit/>
          </a:bodyPr>
          <a:lstStyle/>
          <a:p>
            <a:r>
              <a:rPr kumimoji="1" lang="en-GB" sz="4800">
                <a:solidFill>
                  <a:schemeClr val="bg1"/>
                </a:solidFill>
              </a:rPr>
              <a:t>1.2 Realization </a:t>
            </a:r>
            <a:r>
              <a:rPr kumimoji="1" lang="en-US" altLang="zh-CN" sz="4800">
                <a:solidFill>
                  <a:schemeClr val="bg1"/>
                </a:solidFill>
              </a:rPr>
              <a:t>from of third mission-UIC</a:t>
            </a:r>
            <a:endParaRPr kumimoji="1" lang="en-GB" sz="4800" noProof="0">
              <a:solidFill>
                <a:schemeClr val="bg1"/>
              </a:solidFill>
            </a:endParaRPr>
          </a:p>
        </p:txBody>
      </p:sp>
      <p:sp>
        <p:nvSpPr>
          <p:cNvPr id="17" name="TextBox 16">
            <a:extLst>
              <a:ext uri="{FF2B5EF4-FFF2-40B4-BE49-F238E27FC236}">
                <a16:creationId xmlns:a16="http://schemas.microsoft.com/office/drawing/2014/main" id="{6693A4F6-3E1C-D380-19EE-F466DE118706}"/>
              </a:ext>
            </a:extLst>
          </p:cNvPr>
          <p:cNvSpPr txBox="1"/>
          <p:nvPr/>
        </p:nvSpPr>
        <p:spPr>
          <a:xfrm>
            <a:off x="680063" y="3618032"/>
            <a:ext cx="11164607" cy="523220"/>
          </a:xfrm>
          <a:prstGeom prst="rect">
            <a:avLst/>
          </a:prstGeom>
          <a:noFill/>
        </p:spPr>
        <p:txBody>
          <a:bodyPr wrap="square" rtlCol="0">
            <a:spAutoFit/>
          </a:bodyPr>
          <a:lstStyle/>
          <a:p>
            <a:r>
              <a:rPr lang="en-GB" sz="2800"/>
              <a:t> </a:t>
            </a:r>
            <a:endParaRPr lang="en-HU" sz="2800"/>
          </a:p>
        </p:txBody>
      </p:sp>
      <p:sp>
        <p:nvSpPr>
          <p:cNvPr id="2" name="TextBox 1">
            <a:extLst>
              <a:ext uri="{FF2B5EF4-FFF2-40B4-BE49-F238E27FC236}">
                <a16:creationId xmlns:a16="http://schemas.microsoft.com/office/drawing/2014/main" id="{B4A6DC77-8379-B16C-60EB-CA8BAF406B98}"/>
              </a:ext>
            </a:extLst>
          </p:cNvPr>
          <p:cNvSpPr txBox="1"/>
          <p:nvPr/>
        </p:nvSpPr>
        <p:spPr>
          <a:xfrm>
            <a:off x="939209" y="1725206"/>
            <a:ext cx="10313582" cy="3785652"/>
          </a:xfrm>
          <a:prstGeom prst="rect">
            <a:avLst/>
          </a:prstGeom>
          <a:noFill/>
        </p:spPr>
        <p:txBody>
          <a:bodyPr wrap="square" rtlCol="0">
            <a:spAutoFit/>
          </a:bodyPr>
          <a:lstStyle/>
          <a:p>
            <a:pPr algn="just"/>
            <a:r>
              <a:rPr lang="en-GB" sz="4000">
                <a:latin typeface="Times New Roman" panose="02020603050405020304" pitchFamily="18" charset="0"/>
                <a:cs typeface="Times New Roman" panose="02020603050405020304" pitchFamily="18" charset="0"/>
              </a:rPr>
              <a:t>A central component of third mission is the ability of universities to communicate and collaborate with external stakeholders. University–industry or university–business cooperation (UIC) therefore represents one of the most concrete realizations of the third mission.</a:t>
            </a:r>
            <a:endParaRPr lang="en-HU" sz="4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6938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A4CE0-6DB2-C4EF-7838-E663FE3C8DCE}"/>
            </a:ext>
          </a:extLst>
        </p:cNvPr>
        <p:cNvGrpSpPr/>
        <p:nvPr/>
      </p:nvGrpSpPr>
      <p:grpSpPr>
        <a:xfrm>
          <a:off x="0" y="0"/>
          <a:ext cx="0" cy="0"/>
          <a:chOff x="0" y="0"/>
          <a:chExt cx="0" cy="0"/>
        </a:xfrm>
      </p:grpSpPr>
      <p:sp>
        <p:nvSpPr>
          <p:cNvPr id="12" name="文本框 7">
            <a:extLst>
              <a:ext uri="{FF2B5EF4-FFF2-40B4-BE49-F238E27FC236}">
                <a16:creationId xmlns:a16="http://schemas.microsoft.com/office/drawing/2014/main" id="{A9E65364-C6F2-703E-7497-DA7976C532B3}"/>
              </a:ext>
            </a:extLst>
          </p:cNvPr>
          <p:cNvSpPr txBox="1"/>
          <p:nvPr/>
        </p:nvSpPr>
        <p:spPr>
          <a:xfrm>
            <a:off x="175259" y="140180"/>
            <a:ext cx="11878195" cy="830997"/>
          </a:xfrm>
          <a:prstGeom prst="rect">
            <a:avLst/>
          </a:prstGeom>
          <a:solidFill>
            <a:srgbClr val="005E00"/>
          </a:solidFill>
        </p:spPr>
        <p:txBody>
          <a:bodyPr wrap="square" rtlCol="0">
            <a:spAutoFit/>
          </a:bodyPr>
          <a:lstStyle/>
          <a:p>
            <a:r>
              <a:rPr kumimoji="1" lang="en-US" altLang="zh-CN" sz="4800" noProof="0" dirty="0">
                <a:solidFill>
                  <a:schemeClr val="bg1"/>
                </a:solidFill>
              </a:rPr>
              <a:t>1.3</a:t>
            </a:r>
            <a:r>
              <a:rPr kumimoji="1" lang="en-GB" sz="4800" noProof="0" dirty="0">
                <a:solidFill>
                  <a:schemeClr val="bg1"/>
                </a:solidFill>
              </a:rPr>
              <a:t>. </a:t>
            </a:r>
            <a:r>
              <a:rPr kumimoji="1" lang="en-GB" sz="4800" dirty="0">
                <a:solidFill>
                  <a:schemeClr val="bg1"/>
                </a:solidFill>
              </a:rPr>
              <a:t>R</a:t>
            </a:r>
            <a:r>
              <a:rPr kumimoji="1" lang="en-GB" sz="4800" noProof="0" dirty="0" err="1">
                <a:solidFill>
                  <a:schemeClr val="bg1"/>
                </a:solidFill>
              </a:rPr>
              <a:t>esearch</a:t>
            </a:r>
            <a:r>
              <a:rPr kumimoji="1" lang="en-GB" sz="4800" noProof="0" dirty="0">
                <a:solidFill>
                  <a:schemeClr val="bg1"/>
                </a:solidFill>
              </a:rPr>
              <a:t> Questions for my dissertation</a:t>
            </a:r>
          </a:p>
        </p:txBody>
      </p:sp>
      <p:sp>
        <p:nvSpPr>
          <p:cNvPr id="2" name="Content Placeholder 2">
            <a:extLst>
              <a:ext uri="{FF2B5EF4-FFF2-40B4-BE49-F238E27FC236}">
                <a16:creationId xmlns:a16="http://schemas.microsoft.com/office/drawing/2014/main" id="{C302A356-59C1-0387-348E-1E1AD60F36A5}"/>
              </a:ext>
            </a:extLst>
          </p:cNvPr>
          <p:cNvSpPr>
            <a:spLocks noGrp="1"/>
          </p:cNvSpPr>
          <p:nvPr>
            <p:ph idx="1"/>
          </p:nvPr>
        </p:nvSpPr>
        <p:spPr>
          <a:xfrm>
            <a:off x="467833" y="1148317"/>
            <a:ext cx="11313041" cy="4444409"/>
          </a:xfrm>
        </p:spPr>
        <p:txBody>
          <a:bodyPr>
            <a:normAutofit fontScale="55000" lnSpcReduction="20000"/>
          </a:bodyPr>
          <a:lstStyle/>
          <a:p>
            <a:endParaRPr lang="en-GB" sz="9800">
              <a:solidFill>
                <a:srgbClr val="000000"/>
              </a:solidFill>
              <a:effectLst/>
              <a:latin typeface="Times New Roman" panose="02020603050405020304" pitchFamily="18" charset="0"/>
            </a:endParaRPr>
          </a:p>
          <a:p>
            <a:r>
              <a:rPr lang="en-GB" sz="7300">
                <a:solidFill>
                  <a:srgbClr val="000000"/>
                </a:solidFill>
                <a:effectLst/>
                <a:latin typeface="Times New Roman" panose="02020603050405020304" pitchFamily="18" charset="0"/>
              </a:rPr>
              <a:t>(1)</a:t>
            </a:r>
            <a:r>
              <a:rPr lang="en-GB" sz="7300">
                <a:solidFill>
                  <a:srgbClr val="000000"/>
                </a:solidFill>
                <a:effectLst/>
                <a:latin typeface="Arial" panose="020B0604020202020204" pitchFamily="34" charset="0"/>
              </a:rPr>
              <a:t> </a:t>
            </a:r>
            <a:r>
              <a:rPr lang="en-GB" sz="7300">
                <a:solidFill>
                  <a:srgbClr val="000000"/>
                </a:solidFill>
                <a:effectLst/>
                <a:latin typeface="Times New Roman" panose="02020603050405020304" pitchFamily="18" charset="0"/>
              </a:rPr>
              <a:t>Under what</a:t>
            </a:r>
            <a:r>
              <a:rPr lang="en-GB" sz="7300">
                <a:solidFill>
                  <a:srgbClr val="FF0000"/>
                </a:solidFill>
                <a:effectLst/>
                <a:latin typeface="Times New Roman" panose="02020603050405020304" pitchFamily="18" charset="0"/>
              </a:rPr>
              <a:t> conditions </a:t>
            </a:r>
            <a:r>
              <a:rPr lang="en-GB" sz="7300">
                <a:solidFill>
                  <a:srgbClr val="000000"/>
                </a:solidFill>
                <a:effectLst/>
                <a:latin typeface="Times New Roman" panose="02020603050405020304" pitchFamily="18" charset="0"/>
              </a:rPr>
              <a:t>do UIC experiences have </a:t>
            </a:r>
            <a:r>
              <a:rPr lang="en-GB" sz="7300">
                <a:effectLst/>
                <a:latin typeface="Times New Roman" panose="02020603050405020304" pitchFamily="18" charset="0"/>
              </a:rPr>
              <a:t>positive effects</a:t>
            </a:r>
            <a:r>
              <a:rPr lang="en-GB" sz="7300">
                <a:solidFill>
                  <a:srgbClr val="FF0000"/>
                </a:solidFill>
                <a:effectLst/>
                <a:latin typeface="Times New Roman" panose="02020603050405020304" pitchFamily="18" charset="0"/>
              </a:rPr>
              <a:t> </a:t>
            </a:r>
            <a:r>
              <a:rPr lang="en-GB" sz="7300">
                <a:solidFill>
                  <a:srgbClr val="000000"/>
                </a:solidFill>
                <a:effectLst/>
                <a:latin typeface="Times New Roman" panose="02020603050405020304" pitchFamily="18" charset="0"/>
              </a:rPr>
              <a:t>on the quality of the work of university teachers?</a:t>
            </a:r>
          </a:p>
          <a:p>
            <a:endParaRPr lang="en-GB" sz="7300">
              <a:solidFill>
                <a:srgbClr val="000000"/>
              </a:solidFill>
              <a:effectLst/>
              <a:latin typeface="Times New Roman" panose="02020603050405020304" pitchFamily="18" charset="0"/>
            </a:endParaRPr>
          </a:p>
          <a:p>
            <a:r>
              <a:rPr lang="en-GB" sz="7300">
                <a:solidFill>
                  <a:srgbClr val="000000"/>
                </a:solidFill>
                <a:effectLst/>
                <a:latin typeface="Times New Roman" panose="02020603050405020304" pitchFamily="18" charset="0"/>
              </a:rPr>
              <a:t>(2)</a:t>
            </a:r>
            <a:r>
              <a:rPr lang="en-GB" sz="7300">
                <a:solidFill>
                  <a:srgbClr val="000000"/>
                </a:solidFill>
                <a:effectLst/>
                <a:latin typeface="Arial" panose="020B0604020202020204" pitchFamily="34" charset="0"/>
              </a:rPr>
              <a:t> </a:t>
            </a:r>
            <a:r>
              <a:rPr lang="en-GB" sz="7300">
                <a:solidFill>
                  <a:srgbClr val="000000"/>
                </a:solidFill>
                <a:effectLst/>
                <a:latin typeface="Times New Roman" panose="02020603050405020304" pitchFamily="18" charset="0"/>
              </a:rPr>
              <a:t>How (through what kind of </a:t>
            </a:r>
            <a:r>
              <a:rPr lang="en-GB" sz="7300">
                <a:solidFill>
                  <a:srgbClr val="FF0000"/>
                </a:solidFill>
                <a:effectLst/>
                <a:latin typeface="Times New Roman" panose="02020603050405020304" pitchFamily="18" charset="0"/>
              </a:rPr>
              <a:t>mechanisms</a:t>
            </a:r>
            <a:r>
              <a:rPr lang="en-GB" sz="7300">
                <a:solidFill>
                  <a:srgbClr val="000000"/>
                </a:solidFill>
                <a:effectLst/>
                <a:latin typeface="Times New Roman" panose="02020603050405020304" pitchFamily="18" charset="0"/>
              </a:rPr>
              <a:t>) UIC experiences of university teachers are influencing the quality of their work? </a:t>
            </a:r>
          </a:p>
          <a:p>
            <a:pPr marL="0" indent="0">
              <a:buNone/>
            </a:pPr>
            <a:endParaRPr lang="en-GB">
              <a:solidFill>
                <a:srgbClr val="000000"/>
              </a:solidFill>
              <a:effectLst/>
              <a:latin typeface="Times New Roman" panose="02020603050405020304" pitchFamily="18" charset="0"/>
            </a:endParaRPr>
          </a:p>
          <a:p>
            <a:endParaRPr lang="en-GB">
              <a:solidFill>
                <a:srgbClr val="000000"/>
              </a:solidFill>
              <a:effectLst/>
              <a:latin typeface="Times New Roman" panose="02020603050405020304" pitchFamily="18" charset="0"/>
            </a:endParaRPr>
          </a:p>
          <a:p>
            <a:endParaRPr lang="en-HU"/>
          </a:p>
        </p:txBody>
      </p:sp>
    </p:spTree>
    <p:extLst>
      <p:ext uri="{BB962C8B-B14F-4D97-AF65-F5344CB8AC3E}">
        <p14:creationId xmlns:p14="http://schemas.microsoft.com/office/powerpoint/2010/main" val="3048527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67">
          <a:extLst>
            <a:ext uri="{FF2B5EF4-FFF2-40B4-BE49-F238E27FC236}">
              <a16:creationId xmlns:a16="http://schemas.microsoft.com/office/drawing/2014/main" id="{408EB6FD-EE76-C234-B9FC-823D1F1B5D61}"/>
            </a:ext>
          </a:extLst>
        </p:cNvPr>
        <p:cNvGrpSpPr/>
        <p:nvPr/>
      </p:nvGrpSpPr>
      <p:grpSpPr>
        <a:xfrm>
          <a:off x="0" y="0"/>
          <a:ext cx="0" cy="0"/>
          <a:chOff x="0" y="0"/>
          <a:chExt cx="0" cy="0"/>
        </a:xfrm>
      </p:grpSpPr>
      <p:sp>
        <p:nvSpPr>
          <p:cNvPr id="2" name="文本框 7">
            <a:extLst>
              <a:ext uri="{FF2B5EF4-FFF2-40B4-BE49-F238E27FC236}">
                <a16:creationId xmlns:a16="http://schemas.microsoft.com/office/drawing/2014/main" id="{E74EFC02-23DB-2473-4950-3277CC9A12B3}"/>
              </a:ext>
            </a:extLst>
          </p:cNvPr>
          <p:cNvSpPr txBox="1"/>
          <p:nvPr/>
        </p:nvSpPr>
        <p:spPr>
          <a:xfrm>
            <a:off x="134619" y="47527"/>
            <a:ext cx="11841480" cy="1569660"/>
          </a:xfrm>
          <a:prstGeom prst="rect">
            <a:avLst/>
          </a:prstGeom>
          <a:solidFill>
            <a:srgbClr val="005E00"/>
          </a:solidFill>
        </p:spPr>
        <p:txBody>
          <a:bodyPr wrap="square" rtlCol="0">
            <a:spAutoFit/>
          </a:bodyPr>
          <a:lstStyle/>
          <a:p>
            <a:r>
              <a:rPr kumimoji="1" lang="en-US" altLang="zh-CN" sz="4800" dirty="0">
                <a:solidFill>
                  <a:schemeClr val="bg1"/>
                </a:solidFill>
              </a:rPr>
              <a:t>1.4</a:t>
            </a:r>
            <a:r>
              <a:rPr kumimoji="1" lang="en-US" altLang="zh-CN" sz="4800" noProof="0" dirty="0">
                <a:solidFill>
                  <a:schemeClr val="bg1"/>
                </a:solidFill>
              </a:rPr>
              <a:t>.</a:t>
            </a:r>
            <a:r>
              <a:rPr kumimoji="1" lang="zh-CN" altLang="en-US" sz="4800" noProof="0" dirty="0">
                <a:solidFill>
                  <a:schemeClr val="bg1"/>
                </a:solidFill>
              </a:rPr>
              <a:t> </a:t>
            </a:r>
            <a:r>
              <a:rPr kumimoji="1" lang="en-US" altLang="zh-CN" sz="4800" dirty="0">
                <a:solidFill>
                  <a:schemeClr val="bg1"/>
                </a:solidFill>
              </a:rPr>
              <a:t>M</a:t>
            </a:r>
            <a:r>
              <a:rPr kumimoji="1" lang="en-US" altLang="zh-CN" sz="4800" noProof="0" dirty="0">
                <a:solidFill>
                  <a:schemeClr val="bg1"/>
                </a:solidFill>
              </a:rPr>
              <a:t>ix method for my research: qualitative part </a:t>
            </a:r>
            <a:endParaRPr kumimoji="1" lang="en-GB" sz="4800" noProof="0" dirty="0">
              <a:solidFill>
                <a:schemeClr val="bg1"/>
              </a:solidFill>
            </a:endParaRPr>
          </a:p>
        </p:txBody>
      </p:sp>
      <p:sp>
        <p:nvSpPr>
          <p:cNvPr id="5" name="TextBox 4">
            <a:extLst>
              <a:ext uri="{FF2B5EF4-FFF2-40B4-BE49-F238E27FC236}">
                <a16:creationId xmlns:a16="http://schemas.microsoft.com/office/drawing/2014/main" id="{81E7AA62-15FA-EAE7-730C-36B956422979}"/>
              </a:ext>
            </a:extLst>
          </p:cNvPr>
          <p:cNvSpPr txBox="1"/>
          <p:nvPr/>
        </p:nvSpPr>
        <p:spPr>
          <a:xfrm>
            <a:off x="134619" y="1849099"/>
            <a:ext cx="11841479" cy="5386090"/>
          </a:xfrm>
          <a:prstGeom prst="rect">
            <a:avLst/>
          </a:prstGeom>
          <a:noFill/>
        </p:spPr>
        <p:txBody>
          <a:bodyPr wrap="square" rtlCol="0">
            <a:spAutoFit/>
          </a:bodyPr>
          <a:lstStyle/>
          <a:p>
            <a:pPr marL="457200" indent="-457200" algn="just">
              <a:buFont typeface="Arial" panose="020B0604020202020204" pitchFamily="34" charset="0"/>
              <a:buChar char="•"/>
            </a:pPr>
            <a:r>
              <a:rPr lang="en-GB" sz="4000" dirty="0">
                <a:latin typeface="Times New Roman" panose="02020603050405020304" pitchFamily="18" charset="0"/>
                <a:cs typeface="Times New Roman" panose="02020603050405020304" pitchFamily="18" charset="0"/>
              </a:rPr>
              <a:t>Fashion design faculties + business area faculties</a:t>
            </a:r>
          </a:p>
          <a:p>
            <a:pPr marL="457200" indent="-457200" algn="just">
              <a:buFont typeface="Arial" panose="020B0604020202020204" pitchFamily="34" charset="0"/>
              <a:buChar char="•"/>
            </a:pPr>
            <a:r>
              <a:rPr lang="en-GB" sz="4000" dirty="0">
                <a:latin typeface="Times New Roman" panose="02020603050405020304" pitchFamily="18" charset="0"/>
                <a:cs typeface="Times New Roman" panose="02020603050405020304" pitchFamily="18" charset="0"/>
              </a:rPr>
              <a:t>Semi-structed interview 18 (fashion design educator from Hungary and China)</a:t>
            </a:r>
          </a:p>
          <a:p>
            <a:pPr marL="457200" indent="-457200" algn="just">
              <a:buFont typeface="Arial" panose="020B0604020202020204" pitchFamily="34" charset="0"/>
              <a:buChar char="•"/>
            </a:pPr>
            <a:r>
              <a:rPr lang="en-GB" sz="4000" dirty="0">
                <a:latin typeface="Times New Roman" panose="02020603050405020304" pitchFamily="18" charset="0"/>
                <a:cs typeface="Times New Roman" panose="02020603050405020304" pitchFamily="18" charset="0"/>
              </a:rPr>
              <a:t>UIC strengthens teachers’ instructional skills, self-efficacy, and job satisfaction. It also improves curriculum relevance, fosters pedagogical innovation, and promotes dual professionalism among educators. (Huang &amp; Halász, 2025).</a:t>
            </a:r>
          </a:p>
          <a:p>
            <a:pPr algn="just"/>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320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23"/>
          <p:cNvSpPr txBox="1"/>
          <p:nvPr/>
        </p:nvSpPr>
        <p:spPr>
          <a:xfrm>
            <a:off x="440145" y="3136612"/>
            <a:ext cx="1051560" cy="584775"/>
          </a:xfrm>
          <a:prstGeom prst="rect">
            <a:avLst/>
          </a:prstGeom>
          <a:noFill/>
          <a:ln w="254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noProof="0">
                <a:solidFill>
                  <a:schemeClr val="dk1"/>
                </a:solidFill>
                <a:latin typeface="Calibri"/>
                <a:ea typeface="Calibri"/>
                <a:cs typeface="Calibri"/>
                <a:sym typeface="Calibri"/>
              </a:rPr>
              <a:t>UIC</a:t>
            </a:r>
            <a:endParaRPr lang="en-GB" noProof="0"/>
          </a:p>
        </p:txBody>
      </p:sp>
      <p:sp>
        <p:nvSpPr>
          <p:cNvPr id="569" name="Google Shape;569;p23"/>
          <p:cNvSpPr txBox="1"/>
          <p:nvPr/>
        </p:nvSpPr>
        <p:spPr>
          <a:xfrm>
            <a:off x="3825694" y="2970010"/>
            <a:ext cx="2885986" cy="1569660"/>
          </a:xfrm>
          <a:prstGeom prst="rect">
            <a:avLst/>
          </a:prstGeom>
          <a:noFill/>
          <a:ln w="254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noProof="0">
                <a:solidFill>
                  <a:schemeClr val="dk1"/>
                </a:solidFill>
                <a:latin typeface="Calibri"/>
                <a:ea typeface="Calibri"/>
                <a:cs typeface="Calibri"/>
                <a:sym typeface="Calibri"/>
              </a:rPr>
              <a:t>Faculty skills and sense of self-efficacy</a:t>
            </a:r>
            <a:endParaRPr lang="en-GB" noProof="0"/>
          </a:p>
        </p:txBody>
      </p:sp>
      <p:sp>
        <p:nvSpPr>
          <p:cNvPr id="570" name="Google Shape;570;p23"/>
          <p:cNvSpPr txBox="1"/>
          <p:nvPr/>
        </p:nvSpPr>
        <p:spPr>
          <a:xfrm>
            <a:off x="8801029" y="1342005"/>
            <a:ext cx="2663372" cy="1077218"/>
          </a:xfrm>
          <a:prstGeom prst="rect">
            <a:avLst/>
          </a:prstGeom>
          <a:noFill/>
          <a:ln w="254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noProof="0">
                <a:solidFill>
                  <a:schemeClr val="dk1"/>
                </a:solidFill>
                <a:latin typeface="Calibri"/>
                <a:ea typeface="Calibri"/>
                <a:cs typeface="Calibri"/>
                <a:sym typeface="Calibri"/>
              </a:rPr>
              <a:t>University service quality</a:t>
            </a:r>
            <a:endParaRPr lang="en-GB" noProof="0"/>
          </a:p>
        </p:txBody>
      </p:sp>
      <p:cxnSp>
        <p:nvCxnSpPr>
          <p:cNvPr id="571" name="Google Shape;571;p23"/>
          <p:cNvCxnSpPr>
            <a:cxnSpLocks/>
            <a:endCxn id="570" idx="1"/>
          </p:cNvCxnSpPr>
          <p:nvPr/>
        </p:nvCxnSpPr>
        <p:spPr>
          <a:xfrm flipV="1">
            <a:off x="1491705" y="1880614"/>
            <a:ext cx="7309324" cy="1255998"/>
          </a:xfrm>
          <a:prstGeom prst="straightConnector1">
            <a:avLst/>
          </a:prstGeom>
          <a:noFill/>
          <a:ln w="31750" cap="flat" cmpd="sng">
            <a:solidFill>
              <a:schemeClr val="accent1"/>
            </a:solidFill>
            <a:prstDash val="solid"/>
            <a:miter lim="800000"/>
            <a:headEnd type="none" w="sm" len="sm"/>
            <a:tailEnd type="triangle" w="med" len="med"/>
          </a:ln>
        </p:spPr>
      </p:cxnSp>
      <p:cxnSp>
        <p:nvCxnSpPr>
          <p:cNvPr id="572" name="Google Shape;572;p23"/>
          <p:cNvCxnSpPr>
            <a:cxnSpLocks/>
            <a:stCxn id="568" idx="3"/>
          </p:cNvCxnSpPr>
          <p:nvPr/>
        </p:nvCxnSpPr>
        <p:spPr>
          <a:xfrm>
            <a:off x="1491705" y="3429000"/>
            <a:ext cx="2333989" cy="0"/>
          </a:xfrm>
          <a:prstGeom prst="straightConnector1">
            <a:avLst/>
          </a:prstGeom>
          <a:noFill/>
          <a:ln w="57150" cap="flat" cmpd="sng">
            <a:solidFill>
              <a:schemeClr val="accent1"/>
            </a:solidFill>
            <a:prstDash val="solid"/>
            <a:miter lim="800000"/>
            <a:headEnd type="none" w="sm" len="sm"/>
            <a:tailEnd type="triangle" w="med" len="med"/>
          </a:ln>
        </p:spPr>
      </p:cxnSp>
      <p:cxnSp>
        <p:nvCxnSpPr>
          <p:cNvPr id="573" name="Google Shape;573;p23"/>
          <p:cNvCxnSpPr>
            <a:cxnSpLocks/>
          </p:cNvCxnSpPr>
          <p:nvPr/>
        </p:nvCxnSpPr>
        <p:spPr>
          <a:xfrm flipV="1">
            <a:off x="6792234" y="2307714"/>
            <a:ext cx="2004148" cy="938022"/>
          </a:xfrm>
          <a:prstGeom prst="straightConnector1">
            <a:avLst/>
          </a:prstGeom>
          <a:noFill/>
          <a:ln w="57150" cap="flat" cmpd="sng">
            <a:solidFill>
              <a:schemeClr val="accent1"/>
            </a:solidFill>
            <a:prstDash val="solid"/>
            <a:miter lim="800000"/>
            <a:headEnd type="none" w="sm" len="sm"/>
            <a:tailEnd type="triangle" w="med" len="med"/>
          </a:ln>
        </p:spPr>
      </p:cxnSp>
      <p:sp>
        <p:nvSpPr>
          <p:cNvPr id="574" name="Google Shape;574;p23"/>
          <p:cNvSpPr txBox="1"/>
          <p:nvPr/>
        </p:nvSpPr>
        <p:spPr>
          <a:xfrm>
            <a:off x="3745140" y="4929898"/>
            <a:ext cx="2264228" cy="1077218"/>
          </a:xfrm>
          <a:prstGeom prst="rect">
            <a:avLst/>
          </a:prstGeom>
          <a:noFill/>
          <a:ln w="254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noProof="0">
                <a:solidFill>
                  <a:schemeClr val="dk1"/>
                </a:solidFill>
                <a:latin typeface="Calibri"/>
                <a:ea typeface="Calibri"/>
                <a:cs typeface="Calibri"/>
                <a:sym typeface="Calibri"/>
              </a:rPr>
              <a:t>Student experience</a:t>
            </a:r>
            <a:endParaRPr lang="en-GB" noProof="0"/>
          </a:p>
        </p:txBody>
      </p:sp>
      <p:cxnSp>
        <p:nvCxnSpPr>
          <p:cNvPr id="575" name="Google Shape;575;p23"/>
          <p:cNvCxnSpPr>
            <a:cxnSpLocks/>
            <a:stCxn id="568" idx="2"/>
            <a:endCxn id="574" idx="1"/>
          </p:cNvCxnSpPr>
          <p:nvPr/>
        </p:nvCxnSpPr>
        <p:spPr>
          <a:xfrm>
            <a:off x="965925" y="3721387"/>
            <a:ext cx="2779215" cy="1747120"/>
          </a:xfrm>
          <a:prstGeom prst="straightConnector1">
            <a:avLst/>
          </a:prstGeom>
          <a:noFill/>
          <a:ln w="28575" cap="flat" cmpd="sng">
            <a:solidFill>
              <a:schemeClr val="accent1"/>
            </a:solidFill>
            <a:prstDash val="solid"/>
            <a:miter lim="800000"/>
            <a:headEnd type="none" w="sm" len="sm"/>
            <a:tailEnd type="triangle" w="med" len="med"/>
          </a:ln>
        </p:spPr>
      </p:cxnSp>
      <p:cxnSp>
        <p:nvCxnSpPr>
          <p:cNvPr id="576" name="Google Shape;576;p23"/>
          <p:cNvCxnSpPr>
            <a:cxnSpLocks/>
          </p:cNvCxnSpPr>
          <p:nvPr/>
        </p:nvCxnSpPr>
        <p:spPr>
          <a:xfrm flipV="1">
            <a:off x="5996390" y="2444728"/>
            <a:ext cx="3735210" cy="2824337"/>
          </a:xfrm>
          <a:prstGeom prst="straightConnector1">
            <a:avLst/>
          </a:prstGeom>
          <a:noFill/>
          <a:ln w="28575" cap="flat" cmpd="sng">
            <a:solidFill>
              <a:schemeClr val="accent1"/>
            </a:solidFill>
            <a:prstDash val="solid"/>
            <a:miter lim="800000"/>
            <a:headEnd type="none" w="sm" len="sm"/>
            <a:tailEnd type="triangle" w="med" len="med"/>
          </a:ln>
        </p:spPr>
      </p:cxnSp>
      <p:sp>
        <p:nvSpPr>
          <p:cNvPr id="577" name="Google Shape;577;p23"/>
          <p:cNvSpPr txBox="1"/>
          <p:nvPr/>
        </p:nvSpPr>
        <p:spPr>
          <a:xfrm>
            <a:off x="8661762" y="3896751"/>
            <a:ext cx="3530237" cy="2308284"/>
          </a:xfrm>
          <a:prstGeom prst="rect">
            <a:avLst/>
          </a:prstGeom>
          <a:noFill/>
          <a:ln>
            <a:noFill/>
          </a:ln>
        </p:spPr>
        <p:txBody>
          <a:bodyPr spcFirstLastPara="1" wrap="square" lIns="91425" tIns="45700" rIns="91425" bIns="45700" anchor="t" anchorCtr="0">
            <a:spAutoFit/>
          </a:bodyPr>
          <a:lstStyle/>
          <a:p>
            <a:pPr marL="342900" lvl="0" indent="-342900">
              <a:buFont typeface="Arial" panose="020B0604020202020204" pitchFamily="34" charset="0"/>
              <a:buChar char="•"/>
            </a:pPr>
            <a:r>
              <a:rPr lang="en-GB" sz="2400">
                <a:solidFill>
                  <a:schemeClr val="dk1"/>
                </a:solidFill>
                <a:ea typeface="Calibri"/>
                <a:cs typeface="Calibri"/>
                <a:sym typeface="Calibri"/>
              </a:rPr>
              <a:t>Asking</a:t>
            </a:r>
            <a:r>
              <a:rPr lang="en-GB" sz="2400" noProof="0">
                <a:solidFill>
                  <a:schemeClr val="dk1"/>
                </a:solidFill>
                <a:latin typeface="Calibri"/>
                <a:ea typeface="Calibri"/>
                <a:cs typeface="Calibri"/>
                <a:sym typeface="Calibri"/>
              </a:rPr>
              <a:t> faculty</a:t>
            </a:r>
            <a:r>
              <a:rPr lang="en-GB" sz="2400">
                <a:solidFill>
                  <a:schemeClr val="dk1"/>
                </a:solidFill>
                <a:ea typeface="Calibri"/>
                <a:cs typeface="Calibri"/>
                <a:sym typeface="Calibri"/>
              </a:rPr>
              <a:t> directly (</a:t>
            </a:r>
            <a:r>
              <a:rPr lang="en-GB" sz="2400" noProof="0">
                <a:solidFill>
                  <a:schemeClr val="dk1"/>
                </a:solidFill>
                <a:latin typeface="Calibri"/>
                <a:ea typeface="Calibri"/>
                <a:cs typeface="Calibri"/>
                <a:sym typeface="Calibri"/>
              </a:rPr>
              <a:t>interviews)</a:t>
            </a:r>
          </a:p>
          <a:p>
            <a:pPr marL="342900" lvl="0" indent="-342900">
              <a:buFont typeface="Arial" panose="020B0604020202020204" pitchFamily="34" charset="0"/>
              <a:buChar char="•"/>
            </a:pPr>
            <a:r>
              <a:rPr lang="en-GB" sz="2400" noProof="0">
                <a:solidFill>
                  <a:schemeClr val="dk1"/>
                </a:solidFill>
                <a:latin typeface="Calibri"/>
                <a:ea typeface="Calibri"/>
                <a:cs typeface="Calibri"/>
                <a:sym typeface="Calibri"/>
              </a:rPr>
              <a:t>Asking students</a:t>
            </a:r>
            <a:r>
              <a:rPr lang="en-GB" sz="2400">
                <a:solidFill>
                  <a:schemeClr val="dk1"/>
                </a:solidFill>
                <a:ea typeface="Calibri"/>
                <a:cs typeface="Calibri"/>
                <a:sym typeface="Calibri"/>
              </a:rPr>
              <a:t> indirectly about the</a:t>
            </a:r>
            <a:r>
              <a:rPr lang="hu-HU" sz="2400" err="1">
                <a:solidFill>
                  <a:schemeClr val="dk1"/>
                </a:solidFill>
                <a:ea typeface="Calibri"/>
                <a:cs typeface="Calibri"/>
                <a:sym typeface="Calibri"/>
              </a:rPr>
              <a:t>ir</a:t>
            </a:r>
            <a:r>
              <a:rPr lang="en-GB" sz="2400">
                <a:solidFill>
                  <a:schemeClr val="dk1"/>
                </a:solidFill>
                <a:ea typeface="Calibri"/>
                <a:cs typeface="Calibri"/>
                <a:sym typeface="Calibri"/>
              </a:rPr>
              <a:t> teachers (through student </a:t>
            </a:r>
            <a:r>
              <a:rPr lang="en-GB" sz="2400" noProof="0">
                <a:solidFill>
                  <a:schemeClr val="dk1"/>
                </a:solidFill>
                <a:latin typeface="Calibri"/>
                <a:ea typeface="Calibri"/>
                <a:cs typeface="Calibri"/>
                <a:sym typeface="Calibri"/>
              </a:rPr>
              <a:t>survey) </a:t>
            </a:r>
            <a:endParaRPr lang="en-GB" sz="2400" noProof="0"/>
          </a:p>
        </p:txBody>
      </p:sp>
      <p:sp>
        <p:nvSpPr>
          <p:cNvPr id="578" name="Google Shape;578;p23"/>
          <p:cNvSpPr/>
          <p:nvPr/>
        </p:nvSpPr>
        <p:spPr>
          <a:xfrm>
            <a:off x="134619" y="1396471"/>
            <a:ext cx="8661763" cy="3376251"/>
          </a:xfrm>
          <a:prstGeom prst="ellipse">
            <a:avLst/>
          </a:prstGeom>
          <a:no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a:ea typeface="Calibri"/>
              <a:cs typeface="Calibri"/>
              <a:sym typeface="Calibri"/>
            </a:endParaRPr>
          </a:p>
        </p:txBody>
      </p:sp>
      <p:sp>
        <p:nvSpPr>
          <p:cNvPr id="579" name="Google Shape;579;p23"/>
          <p:cNvSpPr txBox="1"/>
          <p:nvPr/>
        </p:nvSpPr>
        <p:spPr>
          <a:xfrm>
            <a:off x="2866388" y="568408"/>
            <a:ext cx="305271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noProof="0">
                <a:solidFill>
                  <a:srgbClr val="FF0000"/>
                </a:solidFill>
                <a:latin typeface="Calibri"/>
                <a:ea typeface="Calibri"/>
                <a:cs typeface="Calibri"/>
                <a:sym typeface="Calibri"/>
              </a:rPr>
              <a:t>The focus of research</a:t>
            </a:r>
            <a:endParaRPr lang="en-GB" noProof="0"/>
          </a:p>
        </p:txBody>
      </p:sp>
      <p:sp>
        <p:nvSpPr>
          <p:cNvPr id="2" name="文本框 7">
            <a:extLst>
              <a:ext uri="{FF2B5EF4-FFF2-40B4-BE49-F238E27FC236}">
                <a16:creationId xmlns:a16="http://schemas.microsoft.com/office/drawing/2014/main" id="{1320B526-95A3-6E18-EEFB-570DB55D45D7}"/>
              </a:ext>
            </a:extLst>
          </p:cNvPr>
          <p:cNvSpPr txBox="1"/>
          <p:nvPr/>
        </p:nvSpPr>
        <p:spPr>
          <a:xfrm>
            <a:off x="134619" y="47527"/>
            <a:ext cx="11841480" cy="1323439"/>
          </a:xfrm>
          <a:prstGeom prst="rect">
            <a:avLst/>
          </a:prstGeom>
          <a:solidFill>
            <a:srgbClr val="005E00"/>
          </a:solidFill>
        </p:spPr>
        <p:txBody>
          <a:bodyPr wrap="square" rtlCol="0">
            <a:spAutoFit/>
          </a:bodyPr>
          <a:lstStyle/>
          <a:p>
            <a:r>
              <a:rPr kumimoji="1" lang="en-US" altLang="zh-CN" sz="4000">
                <a:solidFill>
                  <a:schemeClr val="bg1"/>
                </a:solidFill>
              </a:rPr>
              <a:t>1.5</a:t>
            </a:r>
            <a:r>
              <a:rPr kumimoji="1" lang="en-US" altLang="zh-CN" sz="4000" noProof="0">
                <a:solidFill>
                  <a:schemeClr val="bg1"/>
                </a:solidFill>
              </a:rPr>
              <a:t>.</a:t>
            </a:r>
            <a:r>
              <a:rPr kumimoji="1" lang="zh-CN" altLang="en-US" sz="4000" noProof="0">
                <a:solidFill>
                  <a:schemeClr val="bg1"/>
                </a:solidFill>
              </a:rPr>
              <a:t> </a:t>
            </a:r>
            <a:r>
              <a:rPr kumimoji="1" lang="en-GB" sz="4000" noProof="0">
                <a:solidFill>
                  <a:schemeClr val="bg1"/>
                </a:solidFill>
              </a:rPr>
              <a:t>Using students’ perceptions to analyse the impact of UIC experience</a:t>
            </a:r>
            <a:r>
              <a:rPr kumimoji="1" lang="hu-HU" sz="4000" noProof="0">
                <a:solidFill>
                  <a:schemeClr val="bg1"/>
                </a:solidFill>
              </a:rPr>
              <a:t>s</a:t>
            </a:r>
            <a:r>
              <a:rPr kumimoji="1" lang="en-GB" sz="4000" noProof="0">
                <a:solidFill>
                  <a:schemeClr val="bg1"/>
                </a:solidFill>
              </a:rPr>
              <a:t> on teachers</a:t>
            </a:r>
          </a:p>
        </p:txBody>
      </p:sp>
      <p:cxnSp>
        <p:nvCxnSpPr>
          <p:cNvPr id="17" name="Google Shape;572;p23">
            <a:extLst>
              <a:ext uri="{FF2B5EF4-FFF2-40B4-BE49-F238E27FC236}">
                <a16:creationId xmlns:a16="http://schemas.microsoft.com/office/drawing/2014/main" id="{877C291A-5214-714E-0E84-B53FD4A1C874}"/>
              </a:ext>
            </a:extLst>
          </p:cNvPr>
          <p:cNvCxnSpPr>
            <a:cxnSpLocks/>
          </p:cNvCxnSpPr>
          <p:nvPr/>
        </p:nvCxnSpPr>
        <p:spPr>
          <a:xfrm>
            <a:off x="4308953" y="4539670"/>
            <a:ext cx="419164" cy="390228"/>
          </a:xfrm>
          <a:prstGeom prst="straightConnector1">
            <a:avLst/>
          </a:prstGeom>
          <a:noFill/>
          <a:ln w="38100" cap="flat" cmpd="sng">
            <a:solidFill>
              <a:schemeClr val="accent1"/>
            </a:solidFill>
            <a:prstDash val="solid"/>
            <a:miter lim="800000"/>
            <a:headEnd type="none" w="sm" len="sm"/>
            <a:tailEnd type="triangle" w="med" len="med"/>
          </a:ln>
        </p:spPr>
      </p:cxnSp>
      <p:sp>
        <p:nvSpPr>
          <p:cNvPr id="22" name="TextBox 21">
            <a:extLst>
              <a:ext uri="{FF2B5EF4-FFF2-40B4-BE49-F238E27FC236}">
                <a16:creationId xmlns:a16="http://schemas.microsoft.com/office/drawing/2014/main" id="{8770C458-B2DC-ED4D-F32C-5C51D3CD9FE0}"/>
              </a:ext>
            </a:extLst>
          </p:cNvPr>
          <p:cNvSpPr txBox="1"/>
          <p:nvPr/>
        </p:nvSpPr>
        <p:spPr>
          <a:xfrm>
            <a:off x="2866388" y="1812629"/>
            <a:ext cx="2686375" cy="430887"/>
          </a:xfrm>
          <a:prstGeom prst="rect">
            <a:avLst/>
          </a:prstGeom>
          <a:noFill/>
        </p:spPr>
        <p:txBody>
          <a:bodyPr wrap="square" rtlCol="0">
            <a:spAutoFit/>
          </a:bodyPr>
          <a:lstStyle/>
          <a:p>
            <a:r>
              <a:rPr lang="en-GB" sz="2200" noProof="0">
                <a:solidFill>
                  <a:srgbClr val="FF0000"/>
                </a:solidFill>
              </a:rPr>
              <a:t>My field of inquiry</a:t>
            </a:r>
          </a:p>
        </p:txBody>
      </p:sp>
      <p:cxnSp>
        <p:nvCxnSpPr>
          <p:cNvPr id="23" name="Google Shape;572;p23">
            <a:extLst>
              <a:ext uri="{FF2B5EF4-FFF2-40B4-BE49-F238E27FC236}">
                <a16:creationId xmlns:a16="http://schemas.microsoft.com/office/drawing/2014/main" id="{A7594122-88B9-D128-8DC1-D82AC04912DF}"/>
              </a:ext>
            </a:extLst>
          </p:cNvPr>
          <p:cNvCxnSpPr>
            <a:cxnSpLocks/>
          </p:cNvCxnSpPr>
          <p:nvPr/>
        </p:nvCxnSpPr>
        <p:spPr>
          <a:xfrm flipV="1">
            <a:off x="5110619" y="4539670"/>
            <a:ext cx="442144" cy="390228"/>
          </a:xfrm>
          <a:prstGeom prst="straightConnector1">
            <a:avLst/>
          </a:prstGeom>
          <a:noFill/>
          <a:ln w="38100" cap="flat" cmpd="sng">
            <a:solidFill>
              <a:schemeClr val="accent1"/>
            </a:solidFill>
            <a:prstDash val="solid"/>
            <a:miter lim="800000"/>
            <a:headEnd type="none" w="sm" len="sm"/>
            <a:tailEnd type="triangle" w="med" len="med"/>
          </a:ln>
        </p:spPr>
      </p:cxnSp>
      <p:cxnSp>
        <p:nvCxnSpPr>
          <p:cNvPr id="28" name="Straight Arrow Connector 27">
            <a:extLst>
              <a:ext uri="{FF2B5EF4-FFF2-40B4-BE49-F238E27FC236}">
                <a16:creationId xmlns:a16="http://schemas.microsoft.com/office/drawing/2014/main" id="{461529ED-C18E-8718-DB35-0C9415956A61}"/>
              </a:ext>
            </a:extLst>
          </p:cNvPr>
          <p:cNvCxnSpPr>
            <a:cxnSpLocks/>
          </p:cNvCxnSpPr>
          <p:nvPr/>
        </p:nvCxnSpPr>
        <p:spPr>
          <a:xfrm flipH="1" flipV="1">
            <a:off x="6751957" y="3882376"/>
            <a:ext cx="2036626" cy="252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ABED1262-3005-82B0-F2E8-34CC7A4B8CF7}"/>
              </a:ext>
            </a:extLst>
          </p:cNvPr>
          <p:cNvCxnSpPr>
            <a:cxnSpLocks/>
          </p:cNvCxnSpPr>
          <p:nvPr/>
        </p:nvCxnSpPr>
        <p:spPr>
          <a:xfrm flipH="1">
            <a:off x="6304803" y="4885949"/>
            <a:ext cx="2483780" cy="6469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500"/>
                            </p:stCondLst>
                            <p:childTnLst>
                              <p:par>
                                <p:cTn id="5" presetID="22" presetClass="entr" presetSubtype="8" fill="hold" grpId="0" nodeType="afterEffect">
                                  <p:stCondLst>
                                    <p:cond delay="0"/>
                                  </p:stCondLst>
                                  <p:childTnLst>
                                    <p:set>
                                      <p:cBhvr>
                                        <p:cTn id="6" dur="1" fill="hold">
                                          <p:stCondLst>
                                            <p:cond delay="0"/>
                                          </p:stCondLst>
                                        </p:cTn>
                                        <p:tgtEl>
                                          <p:spTgt spid="568"/>
                                        </p:tgtEl>
                                        <p:attrNameLst>
                                          <p:attrName>style.visibility</p:attrName>
                                        </p:attrNameLst>
                                      </p:cBhvr>
                                      <p:to>
                                        <p:strVal val="visible"/>
                                      </p:to>
                                    </p:set>
                                    <p:animEffect transition="in" filter="wipe(left)">
                                      <p:cBhvr>
                                        <p:cTn id="7" dur="500"/>
                                        <p:tgtEl>
                                          <p:spTgt spid="568"/>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571"/>
                                        </p:tgtEl>
                                        <p:attrNameLst>
                                          <p:attrName>style.visibility</p:attrName>
                                        </p:attrNameLst>
                                      </p:cBhvr>
                                      <p:to>
                                        <p:strVal val="visible"/>
                                      </p:to>
                                    </p:set>
                                    <p:animEffect transition="in" filter="wipe(left)">
                                      <p:cBhvr>
                                        <p:cTn id="11" dur="500"/>
                                        <p:tgtEl>
                                          <p:spTgt spid="571"/>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570"/>
                                        </p:tgtEl>
                                        <p:attrNameLst>
                                          <p:attrName>style.visibility</p:attrName>
                                        </p:attrNameLst>
                                      </p:cBhvr>
                                      <p:to>
                                        <p:strVal val="visible"/>
                                      </p:to>
                                    </p:set>
                                    <p:animEffect transition="in" filter="wipe(left)">
                                      <p:cBhvr>
                                        <p:cTn id="15" dur="500"/>
                                        <p:tgtEl>
                                          <p:spTgt spid="57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572"/>
                                        </p:tgtEl>
                                        <p:attrNameLst>
                                          <p:attrName>style.visibility</p:attrName>
                                        </p:attrNameLst>
                                      </p:cBhvr>
                                      <p:to>
                                        <p:strVal val="visible"/>
                                      </p:to>
                                    </p:set>
                                    <p:animEffect transition="in" filter="wipe(down)">
                                      <p:cBhvr>
                                        <p:cTn id="20" dur="500"/>
                                        <p:tgtEl>
                                          <p:spTgt spid="572"/>
                                        </p:tgtEl>
                                      </p:cBhvr>
                                    </p:animEffect>
                                  </p:childTnLst>
                                </p:cTn>
                              </p:par>
                            </p:childTnLst>
                          </p:cTn>
                        </p:par>
                        <p:par>
                          <p:cTn id="21" fill="hold">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569"/>
                                        </p:tgtEl>
                                        <p:attrNameLst>
                                          <p:attrName>style.visibility</p:attrName>
                                        </p:attrNameLst>
                                      </p:cBhvr>
                                      <p:to>
                                        <p:strVal val="visible"/>
                                      </p:to>
                                    </p:set>
                                    <p:animEffect transition="in" filter="wipe(left)">
                                      <p:cBhvr>
                                        <p:cTn id="24" dur="500"/>
                                        <p:tgtEl>
                                          <p:spTgt spid="569"/>
                                        </p:tgtEl>
                                      </p:cBhvr>
                                    </p:animEffect>
                                  </p:childTnLst>
                                </p:cTn>
                              </p:par>
                            </p:childTnLst>
                          </p:cTn>
                        </p:par>
                        <p:par>
                          <p:cTn id="25" fill="hold">
                            <p:stCondLst>
                              <p:cond delay="1500"/>
                            </p:stCondLst>
                            <p:childTnLst>
                              <p:par>
                                <p:cTn id="26" presetID="22" presetClass="entr" presetSubtype="4" fill="hold" nodeType="afterEffect">
                                  <p:stCondLst>
                                    <p:cond delay="0"/>
                                  </p:stCondLst>
                                  <p:childTnLst>
                                    <p:set>
                                      <p:cBhvr>
                                        <p:cTn id="27" dur="1" fill="hold">
                                          <p:stCondLst>
                                            <p:cond delay="0"/>
                                          </p:stCondLst>
                                        </p:cTn>
                                        <p:tgtEl>
                                          <p:spTgt spid="573"/>
                                        </p:tgtEl>
                                        <p:attrNameLst>
                                          <p:attrName>style.visibility</p:attrName>
                                        </p:attrNameLst>
                                      </p:cBhvr>
                                      <p:to>
                                        <p:strVal val="visible"/>
                                      </p:to>
                                    </p:set>
                                    <p:animEffect transition="in" filter="wipe(down)">
                                      <p:cBhvr>
                                        <p:cTn id="28" dur="500"/>
                                        <p:tgtEl>
                                          <p:spTgt spid="573"/>
                                        </p:tgtEl>
                                      </p:cBhvr>
                                    </p:animEffect>
                                  </p:childTnLst>
                                </p:cTn>
                              </p:par>
                            </p:childTnLst>
                          </p:cTn>
                        </p:par>
                        <p:par>
                          <p:cTn id="29" fill="hold">
                            <p:stCondLst>
                              <p:cond delay="2000"/>
                            </p:stCondLst>
                            <p:childTnLst>
                              <p:par>
                                <p:cTn id="30" presetID="22" presetClass="entr" presetSubtype="1" fill="hold" grpId="0" nodeType="afterEffect">
                                  <p:stCondLst>
                                    <p:cond delay="0"/>
                                  </p:stCondLst>
                                  <p:childTnLst>
                                    <p:set>
                                      <p:cBhvr>
                                        <p:cTn id="31" dur="1" fill="hold">
                                          <p:stCondLst>
                                            <p:cond delay="0"/>
                                          </p:stCondLst>
                                        </p:cTn>
                                        <p:tgtEl>
                                          <p:spTgt spid="578"/>
                                        </p:tgtEl>
                                        <p:attrNameLst>
                                          <p:attrName>style.visibility</p:attrName>
                                        </p:attrNameLst>
                                      </p:cBhvr>
                                      <p:to>
                                        <p:strVal val="visible"/>
                                      </p:to>
                                    </p:set>
                                    <p:animEffect transition="in" filter="wipe(up)">
                                      <p:cBhvr>
                                        <p:cTn id="32" dur="500"/>
                                        <p:tgtEl>
                                          <p:spTgt spid="578"/>
                                        </p:tgtEl>
                                      </p:cBhvr>
                                    </p:animEffect>
                                  </p:childTnLst>
                                </p:cTn>
                              </p:par>
                            </p:childTnLst>
                          </p:cTn>
                        </p:par>
                        <p:par>
                          <p:cTn id="33" fill="hold">
                            <p:stCondLst>
                              <p:cond delay="2500"/>
                            </p:stCondLst>
                            <p:childTnLst>
                              <p:par>
                                <p:cTn id="34" presetID="22" presetClass="entr" presetSubtype="8" fill="hold" nodeType="afterEffect">
                                  <p:stCondLst>
                                    <p:cond delay="0"/>
                                  </p:stCondLst>
                                  <p:childTnLst>
                                    <p:set>
                                      <p:cBhvr>
                                        <p:cTn id="35" dur="1" fill="hold">
                                          <p:stCondLst>
                                            <p:cond delay="0"/>
                                          </p:stCondLst>
                                        </p:cTn>
                                        <p:tgtEl>
                                          <p:spTgt spid="22">
                                            <p:txEl>
                                              <p:pRg st="0" end="0"/>
                                            </p:txEl>
                                          </p:spTgt>
                                        </p:tgtEl>
                                        <p:attrNameLst>
                                          <p:attrName>style.visibility</p:attrName>
                                        </p:attrNameLst>
                                      </p:cBhvr>
                                      <p:to>
                                        <p:strVal val="visible"/>
                                      </p:to>
                                    </p:set>
                                    <p:animEffect transition="in" filter="wipe(left)">
                                      <p:cBhvr>
                                        <p:cTn id="36" dur="500"/>
                                        <p:tgtEl>
                                          <p:spTgt spid="22">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77"/>
                                        </p:tgtEl>
                                        <p:attrNameLst>
                                          <p:attrName>style.visibility</p:attrName>
                                        </p:attrNameLst>
                                      </p:cBhvr>
                                      <p:to>
                                        <p:strVal val="visible"/>
                                      </p:to>
                                    </p:set>
                                    <p:animEffect transition="in" filter="wipe(left)">
                                      <p:cBhvr>
                                        <p:cTn id="41" dur="500"/>
                                        <p:tgtEl>
                                          <p:spTgt spid="57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575"/>
                                        </p:tgtEl>
                                        <p:attrNameLst>
                                          <p:attrName>style.visibility</p:attrName>
                                        </p:attrNameLst>
                                      </p:cBhvr>
                                      <p:to>
                                        <p:strVal val="visible"/>
                                      </p:to>
                                    </p:set>
                                    <p:animEffect transition="in" filter="wipe(left)">
                                      <p:cBhvr>
                                        <p:cTn id="46" dur="500"/>
                                        <p:tgtEl>
                                          <p:spTgt spid="575"/>
                                        </p:tgtEl>
                                      </p:cBhvr>
                                    </p:animEffect>
                                  </p:childTnLst>
                                </p:cTn>
                              </p:par>
                            </p:childTnLst>
                          </p:cTn>
                        </p:par>
                        <p:par>
                          <p:cTn id="47" fill="hold">
                            <p:stCondLst>
                              <p:cond delay="500"/>
                            </p:stCondLst>
                            <p:childTnLst>
                              <p:par>
                                <p:cTn id="48" presetID="22" presetClass="entr" presetSubtype="8" fill="hold" grpId="0" nodeType="afterEffect">
                                  <p:stCondLst>
                                    <p:cond delay="0"/>
                                  </p:stCondLst>
                                  <p:childTnLst>
                                    <p:set>
                                      <p:cBhvr>
                                        <p:cTn id="49" dur="1" fill="hold">
                                          <p:stCondLst>
                                            <p:cond delay="0"/>
                                          </p:stCondLst>
                                        </p:cTn>
                                        <p:tgtEl>
                                          <p:spTgt spid="574"/>
                                        </p:tgtEl>
                                        <p:attrNameLst>
                                          <p:attrName>style.visibility</p:attrName>
                                        </p:attrNameLst>
                                      </p:cBhvr>
                                      <p:to>
                                        <p:strVal val="visible"/>
                                      </p:to>
                                    </p:set>
                                    <p:animEffect transition="in" filter="wipe(left)">
                                      <p:cBhvr>
                                        <p:cTn id="50" dur="500"/>
                                        <p:tgtEl>
                                          <p:spTgt spid="574"/>
                                        </p:tgtEl>
                                      </p:cBhvr>
                                    </p:animEffect>
                                  </p:childTnLst>
                                </p:cTn>
                              </p:par>
                            </p:childTnLst>
                          </p:cTn>
                        </p:par>
                        <p:par>
                          <p:cTn id="51" fill="hold">
                            <p:stCondLst>
                              <p:cond delay="1000"/>
                            </p:stCondLst>
                            <p:childTnLst>
                              <p:par>
                                <p:cTn id="52" presetID="22" presetClass="entr" presetSubtype="8" fill="hold"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wipe(left)">
                                      <p:cBhvr>
                                        <p:cTn id="54" dur="500"/>
                                        <p:tgtEl>
                                          <p:spTgt spid="17"/>
                                        </p:tgtEl>
                                      </p:cBhvr>
                                    </p:animEffect>
                                  </p:childTnLst>
                                </p:cTn>
                              </p:par>
                            </p:childTnLst>
                          </p:cTn>
                        </p:par>
                        <p:par>
                          <p:cTn id="55" fill="hold">
                            <p:stCondLst>
                              <p:cond delay="1500"/>
                            </p:stCondLst>
                            <p:childTnLst>
                              <p:par>
                                <p:cTn id="56" presetID="22" presetClass="entr" presetSubtype="8" fill="hold" nodeType="after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wipe(left)">
                                      <p:cBhvr>
                                        <p:cTn id="58" dur="500"/>
                                        <p:tgtEl>
                                          <p:spTgt spid="23"/>
                                        </p:tgtEl>
                                      </p:cBhvr>
                                    </p:animEffect>
                                  </p:childTnLst>
                                </p:cTn>
                              </p:par>
                            </p:childTnLst>
                          </p:cTn>
                        </p:par>
                        <p:par>
                          <p:cTn id="59" fill="hold">
                            <p:stCondLst>
                              <p:cond delay="2000"/>
                            </p:stCondLst>
                            <p:childTnLst>
                              <p:par>
                                <p:cTn id="60" presetID="22" presetClass="entr" presetSubtype="8" fill="hold" nodeType="afterEffect">
                                  <p:stCondLst>
                                    <p:cond delay="0"/>
                                  </p:stCondLst>
                                  <p:childTnLst>
                                    <p:set>
                                      <p:cBhvr>
                                        <p:cTn id="61" dur="1" fill="hold">
                                          <p:stCondLst>
                                            <p:cond delay="0"/>
                                          </p:stCondLst>
                                        </p:cTn>
                                        <p:tgtEl>
                                          <p:spTgt spid="576"/>
                                        </p:tgtEl>
                                        <p:attrNameLst>
                                          <p:attrName>style.visibility</p:attrName>
                                        </p:attrNameLst>
                                      </p:cBhvr>
                                      <p:to>
                                        <p:strVal val="visible"/>
                                      </p:to>
                                    </p:set>
                                    <p:animEffect transition="in" filter="wipe(left)">
                                      <p:cBhvr>
                                        <p:cTn id="62" dur="500"/>
                                        <p:tgtEl>
                                          <p:spTgt spid="576"/>
                                        </p:tgtEl>
                                      </p:cBhvr>
                                    </p:animEffect>
                                  </p:childTnLst>
                                </p:cTn>
                              </p:par>
                            </p:childTnLst>
                          </p:cTn>
                        </p:par>
                        <p:par>
                          <p:cTn id="63" fill="hold">
                            <p:stCondLst>
                              <p:cond delay="2500"/>
                            </p:stCondLst>
                            <p:childTnLst>
                              <p:par>
                                <p:cTn id="64" presetID="22" presetClass="entr" presetSubtype="4" fill="hold" nodeType="after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wipe(down)">
                                      <p:cBhvr>
                                        <p:cTn id="66" dur="500"/>
                                        <p:tgtEl>
                                          <p:spTgt spid="28"/>
                                        </p:tgtEl>
                                      </p:cBhvr>
                                    </p:animEffect>
                                  </p:childTnLst>
                                </p:cTn>
                              </p:par>
                            </p:childTnLst>
                          </p:cTn>
                        </p:par>
                        <p:par>
                          <p:cTn id="67" fill="hold">
                            <p:stCondLst>
                              <p:cond delay="3000"/>
                            </p:stCondLst>
                            <p:childTnLst>
                              <p:par>
                                <p:cTn id="68" presetID="22" presetClass="entr" presetSubtype="4" fill="hold" nodeType="after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wipe(down)">
                                      <p:cBhvr>
                                        <p:cTn id="7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 grpId="0" animBg="1"/>
      <p:bldP spid="569" grpId="0" animBg="1"/>
      <p:bldP spid="570" grpId="0" animBg="1"/>
      <p:bldP spid="574" grpId="0" animBg="1"/>
      <p:bldP spid="577" grpId="0"/>
      <p:bldP spid="57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F55BF-4F40-FFF4-0184-BBCEDB0FC26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DB87531-C025-9906-EE20-0128A501D4AC}"/>
              </a:ext>
            </a:extLst>
          </p:cNvPr>
          <p:cNvSpPr txBox="1"/>
          <p:nvPr/>
        </p:nvSpPr>
        <p:spPr>
          <a:xfrm>
            <a:off x="0" y="1647543"/>
            <a:ext cx="12192000" cy="5210457"/>
          </a:xfrm>
          <a:prstGeom prst="rect">
            <a:avLst/>
          </a:prstGeom>
          <a:solidFill>
            <a:schemeClr val="accent6">
              <a:lumMod val="75000"/>
            </a:schemeClr>
          </a:solidFill>
        </p:spPr>
        <p:txBody>
          <a:bodyPr wrap="square" rtlCol="0">
            <a:spAutoFit/>
          </a:bodyPr>
          <a:lstStyle/>
          <a:p>
            <a:endParaRPr lang="en-HU"/>
          </a:p>
        </p:txBody>
      </p:sp>
      <p:sp>
        <p:nvSpPr>
          <p:cNvPr id="2" name="Title 1">
            <a:extLst>
              <a:ext uri="{FF2B5EF4-FFF2-40B4-BE49-F238E27FC236}">
                <a16:creationId xmlns:a16="http://schemas.microsoft.com/office/drawing/2014/main" id="{E32C87C9-08F4-A176-E01A-6ED54D5E69DA}"/>
              </a:ext>
            </a:extLst>
          </p:cNvPr>
          <p:cNvSpPr>
            <a:spLocks noGrp="1"/>
          </p:cNvSpPr>
          <p:nvPr>
            <p:ph type="ctrTitle"/>
          </p:nvPr>
        </p:nvSpPr>
        <p:spPr>
          <a:xfrm>
            <a:off x="1663484" y="2141951"/>
            <a:ext cx="9144000" cy="2891814"/>
          </a:xfrm>
        </p:spPr>
        <p:txBody>
          <a:bodyPr>
            <a:normAutofit/>
          </a:bodyPr>
          <a:lstStyle/>
          <a:p>
            <a:r>
              <a:rPr lang="en-US" altLang="zh-CN" sz="3600" b="1" noProof="0">
                <a:solidFill>
                  <a:schemeClr val="bg1"/>
                </a:solidFill>
                <a:effectLst/>
                <a:latin typeface="Times New Roman" panose="02020603050405020304" pitchFamily="18" charset="0"/>
                <a:ea typeface="Times New Roman" panose="02020603050405020304" pitchFamily="18" charset="0"/>
              </a:rPr>
              <a:t>2.</a:t>
            </a:r>
            <a:r>
              <a:rPr lang="zh-CN" altLang="en-US" sz="3600" b="1" noProof="0">
                <a:solidFill>
                  <a:schemeClr val="bg1"/>
                </a:solidFill>
                <a:effectLst/>
                <a:latin typeface="Times New Roman" panose="02020603050405020304" pitchFamily="18" charset="0"/>
                <a:ea typeface="Times New Roman" panose="02020603050405020304" pitchFamily="18" charset="0"/>
              </a:rPr>
              <a:t> </a:t>
            </a:r>
            <a:r>
              <a:rPr lang="en-US" altLang="zh-CN" sz="3600" b="1">
                <a:solidFill>
                  <a:schemeClr val="bg1"/>
                </a:solidFill>
                <a:latin typeface="Times New Roman" panose="02020603050405020304" pitchFamily="18" charset="0"/>
                <a:ea typeface="Times New Roman" panose="02020603050405020304" pitchFamily="18" charset="0"/>
              </a:rPr>
              <a:t>Student questionnaire/ quantitative method</a:t>
            </a:r>
            <a:br>
              <a:rPr lang="hu-HU" sz="3600" b="1" noProof="0">
                <a:solidFill>
                  <a:schemeClr val="bg1"/>
                </a:solidFill>
                <a:effectLst/>
                <a:latin typeface="Times New Roman" panose="02020603050405020304" pitchFamily="18" charset="0"/>
                <a:ea typeface="Times New Roman" panose="02020603050405020304" pitchFamily="18" charset="0"/>
              </a:rPr>
            </a:br>
            <a:br>
              <a:rPr lang="hu-HU" sz="1800">
                <a:effectLst/>
                <a:latin typeface="Times New Roman" panose="02020603050405020304" pitchFamily="18" charset="0"/>
                <a:ea typeface="Times New Roman" panose="02020603050405020304" pitchFamily="18" charset="0"/>
              </a:rPr>
            </a:br>
            <a:endParaRPr lang="en-HU"/>
          </a:p>
        </p:txBody>
      </p:sp>
      <p:pic>
        <p:nvPicPr>
          <p:cNvPr id="7" name="Picture 6" descr="A green and white logo&#10;&#10;Description automatically generated">
            <a:extLst>
              <a:ext uri="{FF2B5EF4-FFF2-40B4-BE49-F238E27FC236}">
                <a16:creationId xmlns:a16="http://schemas.microsoft.com/office/drawing/2014/main" id="{775DADC8-1456-061D-D5A9-18B6ADE47F0C}"/>
              </a:ext>
            </a:extLst>
          </p:cNvPr>
          <p:cNvPicPr>
            <a:picLocks noChangeAspect="1"/>
          </p:cNvPicPr>
          <p:nvPr/>
        </p:nvPicPr>
        <p:blipFill>
          <a:blip r:embed="rId3"/>
          <a:stretch>
            <a:fillRect/>
          </a:stretch>
        </p:blipFill>
        <p:spPr>
          <a:xfrm>
            <a:off x="826763" y="35752"/>
            <a:ext cx="5003800" cy="1435100"/>
          </a:xfrm>
          <a:prstGeom prst="rect">
            <a:avLst/>
          </a:prstGeom>
        </p:spPr>
      </p:pic>
    </p:spTree>
    <p:extLst>
      <p:ext uri="{BB962C8B-B14F-4D97-AF65-F5344CB8AC3E}">
        <p14:creationId xmlns:p14="http://schemas.microsoft.com/office/powerpoint/2010/main" val="460238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1FE76-D672-C2C6-7166-630DF779C991}"/>
            </a:ext>
          </a:extLst>
        </p:cNvPr>
        <p:cNvGrpSpPr/>
        <p:nvPr/>
      </p:nvGrpSpPr>
      <p:grpSpPr>
        <a:xfrm>
          <a:off x="0" y="0"/>
          <a:ext cx="0" cy="0"/>
          <a:chOff x="0" y="0"/>
          <a:chExt cx="0" cy="0"/>
        </a:xfrm>
      </p:grpSpPr>
      <p:sp>
        <p:nvSpPr>
          <p:cNvPr id="8" name="文本框 7">
            <a:extLst>
              <a:ext uri="{FF2B5EF4-FFF2-40B4-BE49-F238E27FC236}">
                <a16:creationId xmlns:a16="http://schemas.microsoft.com/office/drawing/2014/main" id="{85FE802D-6FAA-8045-D622-B8D1812FA56D}"/>
              </a:ext>
            </a:extLst>
          </p:cNvPr>
          <p:cNvSpPr txBox="1"/>
          <p:nvPr/>
        </p:nvSpPr>
        <p:spPr>
          <a:xfrm>
            <a:off x="0" y="-2304"/>
            <a:ext cx="11596255" cy="707886"/>
          </a:xfrm>
          <a:prstGeom prst="rect">
            <a:avLst/>
          </a:prstGeom>
          <a:solidFill>
            <a:srgbClr val="005E00"/>
          </a:solidFill>
        </p:spPr>
        <p:txBody>
          <a:bodyPr wrap="square" rtlCol="0">
            <a:spAutoFit/>
          </a:bodyPr>
          <a:lstStyle/>
          <a:p>
            <a:r>
              <a:rPr kumimoji="1" lang="en-GB" sz="4000" noProof="0">
                <a:solidFill>
                  <a:schemeClr val="bg1"/>
                </a:solidFill>
              </a:rPr>
              <a:t>2.1 Method</a:t>
            </a:r>
          </a:p>
        </p:txBody>
      </p:sp>
      <p:sp>
        <p:nvSpPr>
          <p:cNvPr id="6" name="TextBox 5">
            <a:extLst>
              <a:ext uri="{FF2B5EF4-FFF2-40B4-BE49-F238E27FC236}">
                <a16:creationId xmlns:a16="http://schemas.microsoft.com/office/drawing/2014/main" id="{EA08B12A-7535-6CA5-84CB-0DB97690371E}"/>
              </a:ext>
            </a:extLst>
          </p:cNvPr>
          <p:cNvSpPr txBox="1"/>
          <p:nvPr/>
        </p:nvSpPr>
        <p:spPr>
          <a:xfrm>
            <a:off x="624649" y="1135073"/>
            <a:ext cx="10346956" cy="5078313"/>
          </a:xfrm>
          <a:prstGeom prst="rect">
            <a:avLst/>
          </a:prstGeom>
          <a:noFill/>
          <a:ln w="15875">
            <a:noFill/>
          </a:ln>
        </p:spPr>
        <p:txBody>
          <a:bodyPr wrap="square" rtlCol="0">
            <a:spAutoFit/>
          </a:bodyPr>
          <a:lstStyle/>
          <a:p>
            <a:pPr marL="457200" indent="-457200">
              <a:buFont typeface="Arial" panose="020B0604020202020204" pitchFamily="34" charset="0"/>
              <a:buChar char="•"/>
            </a:pPr>
            <a:r>
              <a:rPr lang="en-GB" sz="3600" noProof="0"/>
              <a:t>Online student questionnaire (</a:t>
            </a:r>
            <a:r>
              <a:rPr lang="en-GB" sz="3600"/>
              <a:t>Qualtrics</a:t>
            </a:r>
            <a:r>
              <a:rPr lang="en-GB" sz="3600" noProof="0"/>
              <a:t>)</a:t>
            </a:r>
          </a:p>
          <a:p>
            <a:pPr marL="914400" lvl="1" indent="-457200">
              <a:buFont typeface="Arial" panose="020B0604020202020204" pitchFamily="34" charset="0"/>
              <a:buChar char="•"/>
            </a:pPr>
            <a:r>
              <a:rPr lang="en-GB" sz="3600"/>
              <a:t>business students (below bachelor, bachelor, master, PhD)</a:t>
            </a:r>
          </a:p>
          <a:p>
            <a:pPr marL="457200" indent="-457200">
              <a:buFont typeface="Arial" panose="020B0604020202020204" pitchFamily="34" charset="0"/>
              <a:buChar char="•"/>
            </a:pPr>
            <a:r>
              <a:rPr lang="en-GB" sz="3600" noProof="0"/>
              <a:t>Distribution into middle and eastern part of China(vocational, applied and research/comprehensive universities)</a:t>
            </a:r>
          </a:p>
          <a:p>
            <a:pPr marL="457200" indent="-457200">
              <a:buFont typeface="Arial" panose="020B0604020202020204" pitchFamily="34" charset="0"/>
              <a:buChar char="•"/>
            </a:pPr>
            <a:r>
              <a:rPr lang="en-GB" sz="3600"/>
              <a:t>N&gt;</a:t>
            </a:r>
            <a:r>
              <a:rPr lang="en-US" altLang="zh-CN" sz="3600"/>
              <a:t>1100</a:t>
            </a:r>
            <a:r>
              <a:rPr lang="zh-CN" altLang="en-US" sz="3600"/>
              <a:t> </a:t>
            </a:r>
            <a:r>
              <a:rPr lang="en-GB" sz="3600"/>
              <a:t>responses from Chinese students (this is an ongoing research; this is not the final outcome) </a:t>
            </a:r>
          </a:p>
          <a:p>
            <a:pPr marL="457200" indent="-457200">
              <a:buFont typeface="Arial" panose="020B0604020202020204" pitchFamily="34" charset="0"/>
              <a:buChar char="•"/>
            </a:pPr>
            <a:r>
              <a:rPr lang="en-GB" sz="3600"/>
              <a:t>Analysis : Composite variables</a:t>
            </a:r>
            <a:endParaRPr lang="en-GB" sz="3600" noProof="0"/>
          </a:p>
        </p:txBody>
      </p:sp>
    </p:spTree>
    <p:extLst>
      <p:ext uri="{BB962C8B-B14F-4D97-AF65-F5344CB8AC3E}">
        <p14:creationId xmlns:p14="http://schemas.microsoft.com/office/powerpoint/2010/main" val="1531572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wipe(left)">
                                      <p:cBhvr>
                                        <p:cTn id="7" dur="5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Effect transition="in" filter="wipe(left)">
                                      <p:cBhvr>
                                        <p:cTn id="16" dur="500"/>
                                        <p:tgtEl>
                                          <p:spTgt spid="6">
                                            <p:txEl>
                                              <p:pRg st="1" end="1"/>
                                            </p:txEl>
                                          </p:spTgt>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wipe(left)">
                                      <p:cBhvr>
                                        <p:cTn id="20" dur="500"/>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Effect transition="in" filter="wipe(left)">
                                      <p:cBhvr>
                                        <p:cTn id="25" dur="500"/>
                                        <p:tgtEl>
                                          <p:spTgt spid="6">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6">
                                            <p:txEl>
                                              <p:pRg st="4" end="4"/>
                                            </p:txEl>
                                          </p:spTgt>
                                        </p:tgtEl>
                                        <p:attrNameLst>
                                          <p:attrName>style.visibility</p:attrName>
                                        </p:attrNameLst>
                                      </p:cBhvr>
                                      <p:to>
                                        <p:strVal val="visible"/>
                                      </p:to>
                                    </p:set>
                                    <p:animEffect transition="in" filter="wipe(left)">
                                      <p:cBhvr>
                                        <p:cTn id="30"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bldLvl="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9113A-537F-DC35-9B03-0C0B5DD27B6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EE601B7-94DE-5923-9A6E-0FB056F69C80}"/>
              </a:ext>
            </a:extLst>
          </p:cNvPr>
          <p:cNvSpPr txBox="1"/>
          <p:nvPr/>
        </p:nvSpPr>
        <p:spPr>
          <a:xfrm>
            <a:off x="0" y="1647543"/>
            <a:ext cx="12192000" cy="5210457"/>
          </a:xfrm>
          <a:prstGeom prst="rect">
            <a:avLst/>
          </a:prstGeom>
          <a:solidFill>
            <a:schemeClr val="accent6">
              <a:lumMod val="75000"/>
            </a:schemeClr>
          </a:solidFill>
        </p:spPr>
        <p:txBody>
          <a:bodyPr wrap="square" rtlCol="0">
            <a:spAutoFit/>
          </a:bodyPr>
          <a:lstStyle/>
          <a:p>
            <a:endParaRPr lang="en-HU"/>
          </a:p>
        </p:txBody>
      </p:sp>
      <p:sp>
        <p:nvSpPr>
          <p:cNvPr id="2" name="Title 1">
            <a:extLst>
              <a:ext uri="{FF2B5EF4-FFF2-40B4-BE49-F238E27FC236}">
                <a16:creationId xmlns:a16="http://schemas.microsoft.com/office/drawing/2014/main" id="{07304617-BE9C-A4D3-830D-740BE4EC8664}"/>
              </a:ext>
            </a:extLst>
          </p:cNvPr>
          <p:cNvSpPr>
            <a:spLocks noGrp="1"/>
          </p:cNvSpPr>
          <p:nvPr>
            <p:ph type="ctrTitle"/>
          </p:nvPr>
        </p:nvSpPr>
        <p:spPr>
          <a:xfrm>
            <a:off x="1663484" y="2141951"/>
            <a:ext cx="9144000" cy="2891814"/>
          </a:xfrm>
        </p:spPr>
        <p:txBody>
          <a:bodyPr>
            <a:normAutofit/>
          </a:bodyPr>
          <a:lstStyle/>
          <a:p>
            <a:r>
              <a:rPr lang="en-US" altLang="zh-CN" sz="3600" b="1">
                <a:solidFill>
                  <a:schemeClr val="bg1"/>
                </a:solidFill>
                <a:latin typeface="Times New Roman" panose="02020603050405020304" pitchFamily="18" charset="0"/>
                <a:ea typeface="Times New Roman" panose="02020603050405020304" pitchFamily="18" charset="0"/>
              </a:rPr>
              <a:t>3</a:t>
            </a:r>
            <a:r>
              <a:rPr lang="en-US" altLang="zh-CN" sz="3600" b="1" noProof="0">
                <a:solidFill>
                  <a:schemeClr val="bg1"/>
                </a:solidFill>
                <a:effectLst/>
                <a:latin typeface="Times New Roman" panose="02020603050405020304" pitchFamily="18" charset="0"/>
                <a:ea typeface="Times New Roman" panose="02020603050405020304" pitchFamily="18" charset="0"/>
              </a:rPr>
              <a:t>.</a:t>
            </a:r>
            <a:r>
              <a:rPr lang="zh-CN" altLang="en-US" sz="3600" b="1" noProof="0">
                <a:solidFill>
                  <a:schemeClr val="bg1"/>
                </a:solidFill>
                <a:effectLst/>
                <a:latin typeface="Times New Roman" panose="02020603050405020304" pitchFamily="18" charset="0"/>
                <a:ea typeface="Times New Roman" panose="02020603050405020304" pitchFamily="18" charset="0"/>
              </a:rPr>
              <a:t> </a:t>
            </a:r>
            <a:r>
              <a:rPr lang="en-US" altLang="zh-CN" sz="3600" b="1">
                <a:solidFill>
                  <a:schemeClr val="bg1"/>
                </a:solidFill>
                <a:latin typeface="Times New Roman" panose="02020603050405020304" pitchFamily="18" charset="0"/>
                <a:ea typeface="Times New Roman" panose="02020603050405020304" pitchFamily="18" charset="0"/>
              </a:rPr>
              <a:t>Findings </a:t>
            </a:r>
            <a:br>
              <a:rPr lang="hu-HU" sz="3600" b="1" noProof="0">
                <a:solidFill>
                  <a:schemeClr val="bg1"/>
                </a:solidFill>
                <a:effectLst/>
                <a:latin typeface="Times New Roman" panose="02020603050405020304" pitchFamily="18" charset="0"/>
                <a:ea typeface="Times New Roman" panose="02020603050405020304" pitchFamily="18" charset="0"/>
              </a:rPr>
            </a:br>
            <a:br>
              <a:rPr lang="hu-HU" sz="1800">
                <a:effectLst/>
                <a:latin typeface="Times New Roman" panose="02020603050405020304" pitchFamily="18" charset="0"/>
                <a:ea typeface="Times New Roman" panose="02020603050405020304" pitchFamily="18" charset="0"/>
              </a:rPr>
            </a:br>
            <a:endParaRPr lang="en-HU"/>
          </a:p>
        </p:txBody>
      </p:sp>
      <p:pic>
        <p:nvPicPr>
          <p:cNvPr id="7" name="Picture 6" descr="A green and white logo&#10;&#10;Description automatically generated">
            <a:extLst>
              <a:ext uri="{FF2B5EF4-FFF2-40B4-BE49-F238E27FC236}">
                <a16:creationId xmlns:a16="http://schemas.microsoft.com/office/drawing/2014/main" id="{6EC7D79A-0886-DA2F-0206-89693BB17D05}"/>
              </a:ext>
            </a:extLst>
          </p:cNvPr>
          <p:cNvPicPr>
            <a:picLocks noChangeAspect="1"/>
          </p:cNvPicPr>
          <p:nvPr/>
        </p:nvPicPr>
        <p:blipFill>
          <a:blip r:embed="rId3"/>
          <a:stretch>
            <a:fillRect/>
          </a:stretch>
        </p:blipFill>
        <p:spPr>
          <a:xfrm>
            <a:off x="826763" y="35752"/>
            <a:ext cx="5003800" cy="1435100"/>
          </a:xfrm>
          <a:prstGeom prst="rect">
            <a:avLst/>
          </a:prstGeom>
        </p:spPr>
      </p:pic>
    </p:spTree>
    <p:extLst>
      <p:ext uri="{BB962C8B-B14F-4D97-AF65-F5344CB8AC3E}">
        <p14:creationId xmlns:p14="http://schemas.microsoft.com/office/powerpoint/2010/main" val="235834627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3027</TotalTime>
  <Words>1287</Words>
  <Application>Microsoft Macintosh PowerPoint</Application>
  <PresentationFormat>宽屏</PresentationFormat>
  <Paragraphs>114</Paragraphs>
  <Slides>19</Slides>
  <Notes>18</Notes>
  <HiddenSlides>2</HiddenSlides>
  <MMClips>0</MMClips>
  <ScaleCrop>false</ScaleCrop>
  <HeadingPairs>
    <vt:vector size="8" baseType="variant">
      <vt:variant>
        <vt:lpstr>已用的字体</vt:lpstr>
      </vt:variant>
      <vt:variant>
        <vt:i4>5</vt:i4>
      </vt:variant>
      <vt:variant>
        <vt:lpstr>主题</vt:lpstr>
      </vt:variant>
      <vt:variant>
        <vt:i4>1</vt:i4>
      </vt:variant>
      <vt:variant>
        <vt:lpstr>幻灯片标题</vt:lpstr>
      </vt:variant>
      <vt:variant>
        <vt:i4>19</vt:i4>
      </vt:variant>
      <vt:variant>
        <vt:lpstr>自定义放映</vt:lpstr>
      </vt:variant>
      <vt:variant>
        <vt:i4>2</vt:i4>
      </vt:variant>
    </vt:vector>
  </HeadingPairs>
  <TitlesOfParts>
    <vt:vector size="27" baseType="lpstr">
      <vt:lpstr>Aptos</vt:lpstr>
      <vt:lpstr>Arial</vt:lpstr>
      <vt:lpstr>Calibri</vt:lpstr>
      <vt:lpstr>Calibri Light</vt:lpstr>
      <vt:lpstr>Times New Roman</vt:lpstr>
      <vt:lpstr>Office 2013 - 2022 Theme</vt:lpstr>
      <vt:lpstr>The impact of university-industry cooperation (UIC) on university teachers  Országos Neveléstudományi Konferencia Szeged, 2025 </vt:lpstr>
      <vt:lpstr>PowerPoint 演示文稿</vt:lpstr>
      <vt:lpstr>PowerPoint 演示文稿</vt:lpstr>
      <vt:lpstr>PowerPoint 演示文稿</vt:lpstr>
      <vt:lpstr>PowerPoint 演示文稿</vt:lpstr>
      <vt:lpstr>PowerPoint 演示文稿</vt:lpstr>
      <vt:lpstr>2. Student questionnaire/ quantitative method  </vt:lpstr>
      <vt:lpstr>PowerPoint 演示文稿</vt:lpstr>
      <vt:lpstr>3. Findings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Reference</vt:lpstr>
      <vt:lpstr>PowerPoint 演示文稿</vt:lpstr>
      <vt:lpstr>PowerPoint 演示文稿</vt:lpstr>
      <vt:lpstr>UniversityGap</vt:lpstr>
      <vt:lpstr>FA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Yolanda Huang</dc:creator>
  <cp:lastModifiedBy>Min Huang</cp:lastModifiedBy>
  <cp:revision>153</cp:revision>
  <dcterms:created xsi:type="dcterms:W3CDTF">2025-05-08T13:41:05Z</dcterms:created>
  <dcterms:modified xsi:type="dcterms:W3CDTF">2025-11-27T18:14:54Z</dcterms:modified>
</cp:coreProperties>
</file>